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  <p:sldMasterId id="2147483693" r:id="rId5"/>
    <p:sldMasterId id="2147483705" r:id="rId6"/>
    <p:sldMasterId id="2147483717" r:id="rId7"/>
    <p:sldMasterId id="2147483729" r:id="rId8"/>
  </p:sldMasterIdLst>
  <p:notesMasterIdLst>
    <p:notesMasterId r:id="rId20"/>
  </p:notesMasterIdLst>
  <p:sldIdLst>
    <p:sldId id="257" r:id="rId9"/>
    <p:sldId id="259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6248"/>
    <a:srgbClr val="003087"/>
    <a:srgbClr val="302663"/>
    <a:srgbClr val="736197"/>
    <a:srgbClr val="9E3223"/>
    <a:srgbClr val="8978A6"/>
    <a:srgbClr val="40140E"/>
    <a:srgbClr val="708C67"/>
    <a:srgbClr val="F5A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41"/>
    <p:restoredTop sz="91376"/>
  </p:normalViewPr>
  <p:slideViewPr>
    <p:cSldViewPr snapToGrid="0" snapToObjects="1" showGuides="1">
      <p:cViewPr varScale="1">
        <p:scale>
          <a:sx n="99" d="100"/>
          <a:sy n="99" d="100"/>
        </p:scale>
        <p:origin x="852" y="9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1FA7A-14F1-8841-8899-FBE981615971}" type="datetimeFigureOut">
              <a:rPr lang="it-IT" smtClean="0"/>
              <a:t>13/04/2018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E8BB-07E9-6E4E-8995-2124FB6988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570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500007A-4EC4-8B4F-A04E-8EFC631398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43" y="337212"/>
            <a:ext cx="3140723" cy="166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42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i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390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ia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3392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Cov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6" cy="365125"/>
          </a:xfrm>
        </p:spPr>
        <p:txBody>
          <a:bodyPr/>
          <a:lstStyle>
            <a:lvl1pPr>
              <a:defRPr>
                <a:solidFill>
                  <a:srgbClr val="4E6248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>
            <a:lvl1pPr>
              <a:defRPr>
                <a:solidFill>
                  <a:srgbClr val="4E6248"/>
                </a:solidFill>
              </a:defRPr>
            </a:lvl1pPr>
            <a:lvl2pPr>
              <a:defRPr>
                <a:solidFill>
                  <a:srgbClr val="4E6248"/>
                </a:solidFill>
              </a:defRPr>
            </a:lvl2pPr>
            <a:lvl3pPr>
              <a:defRPr>
                <a:solidFill>
                  <a:srgbClr val="4E6248"/>
                </a:solidFill>
              </a:defRPr>
            </a:lvl3pPr>
            <a:lvl4pPr>
              <a:defRPr>
                <a:solidFill>
                  <a:srgbClr val="4E6248"/>
                </a:solidFill>
              </a:defRPr>
            </a:lvl4pPr>
            <a:lvl5pPr>
              <a:defRPr>
                <a:solidFill>
                  <a:srgbClr val="4E6248"/>
                </a:solidFill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8B2B031-F7F8-D847-90F3-1DF45BA4C3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43" y="337212"/>
            <a:ext cx="3140723" cy="166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100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Cover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003087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4" cy="365125"/>
          </a:xfrm>
        </p:spPr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35AF1BC-87DB-D040-B976-34959A6B44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32" y="337212"/>
            <a:ext cx="3149234" cy="166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34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Slid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/>
            </a:lvl4pPr>
            <a:lvl5pPr>
              <a:lnSpc>
                <a:spcPct val="100000"/>
              </a:lnSpc>
              <a:defRPr sz="20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39122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Slide vuo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8253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Slide testo e immagin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/>
            </a:lvl2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4386426" cy="43837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81055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Slide testo e immagin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/>
            </a:lvl1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78758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Slide testo e immagin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3466992" cy="439261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/>
            </a:lvl2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F2F0BB26-DEE8-AA42-B51A-4A3DCC6247B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62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8E57A19-FCD4-E84A-BA05-A6C9D52E2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0662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33851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Slide testo e immagin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10442575" cy="206815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9296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4" cy="365125"/>
          </a:xfrm>
        </p:spPr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735C17A-CD97-C349-8FDB-AC6B416601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32" y="337212"/>
            <a:ext cx="3149234" cy="166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65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Slide testo e immagin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5EBEE284-5CA3-304D-8732-5FDF12E79D91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255095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1A354017-0192-3B4F-9C21-D55A995F2C8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930860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6" name="Segnaposto contenuto 6">
            <a:extLst>
              <a:ext uri="{FF2B5EF4-FFF2-40B4-BE49-F238E27FC236}">
                <a16:creationId xmlns:a16="http://schemas.microsoft.com/office/drawing/2014/main" id="{C85D59DA-12D3-4844-B4BC-BD500660AB85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606183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7" name="Segnaposto contenuto 6">
            <a:extLst>
              <a:ext uri="{FF2B5EF4-FFF2-40B4-BE49-F238E27FC236}">
                <a16:creationId xmlns:a16="http://schemas.microsoft.com/office/drawing/2014/main" id="{49A77F38-50F8-1245-9595-5DBB193142F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281948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117199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Divisori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0521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BIENTE Divisoria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708C67"/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66332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Cov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6" cy="365125"/>
          </a:xfrm>
        </p:spPr>
        <p:txBody>
          <a:bodyPr/>
          <a:lstStyle>
            <a:lvl1pPr>
              <a:defRPr>
                <a:solidFill>
                  <a:srgbClr val="40140E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>
            <a:lvl1pPr>
              <a:defRPr>
                <a:solidFill>
                  <a:srgbClr val="40140E"/>
                </a:solidFill>
              </a:defRPr>
            </a:lvl1pPr>
            <a:lvl2pPr>
              <a:defRPr>
                <a:solidFill>
                  <a:srgbClr val="40140E"/>
                </a:solidFill>
              </a:defRPr>
            </a:lvl2pPr>
            <a:lvl3pPr>
              <a:defRPr>
                <a:solidFill>
                  <a:srgbClr val="40140E"/>
                </a:solidFill>
              </a:defRPr>
            </a:lvl3pPr>
            <a:lvl4pPr>
              <a:defRPr>
                <a:solidFill>
                  <a:srgbClr val="40140E"/>
                </a:solidFill>
              </a:defRPr>
            </a:lvl4pPr>
            <a:lvl5pPr>
              <a:defRPr>
                <a:solidFill>
                  <a:srgbClr val="40140E"/>
                </a:solidFill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26FC1D0-936E-6244-9655-ABFEA54928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43" y="337212"/>
            <a:ext cx="3140723" cy="166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39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Cover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003087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4" cy="365125"/>
          </a:xfrm>
        </p:spPr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88C780C-29C6-3A48-B804-657161B5F2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32" y="337212"/>
            <a:ext cx="3149234" cy="166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6215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Slid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8622349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Slide vuo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70399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Slide testo e immagin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4386426" cy="43837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407418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Slide testo e immagin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1395669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Slide testo e immagin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3466992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F2F0BB26-DEE8-AA42-B51A-4A3DCC6247B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62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8E57A19-FCD4-E84A-BA05-A6C9D52E2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0662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8271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>
            <a:lvl1pPr>
              <a:lnSpc>
                <a:spcPct val="110000"/>
              </a:lnSpc>
              <a:defRPr sz="2000"/>
            </a:lvl1pPr>
            <a:lvl2pPr>
              <a:lnSpc>
                <a:spcPct val="110000"/>
              </a:lnSpc>
              <a:defRPr sz="2000"/>
            </a:lvl2pPr>
            <a:lvl3pPr>
              <a:lnSpc>
                <a:spcPct val="110000"/>
              </a:lnSpc>
              <a:defRPr sz="20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9400913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Slide testo e immagin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10442575" cy="2068155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19025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Slide testo e immagin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5EBEE284-5CA3-304D-8732-5FDF12E79D91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255095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1A354017-0192-3B4F-9C21-D55A995F2C8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930860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6" name="Segnaposto contenuto 6">
            <a:extLst>
              <a:ext uri="{FF2B5EF4-FFF2-40B4-BE49-F238E27FC236}">
                <a16:creationId xmlns:a16="http://schemas.microsoft.com/office/drawing/2014/main" id="{C85D59DA-12D3-4844-B4BC-BD500660AB85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606183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7" name="Segnaposto contenuto 6">
            <a:extLst>
              <a:ext uri="{FF2B5EF4-FFF2-40B4-BE49-F238E27FC236}">
                <a16:creationId xmlns:a16="http://schemas.microsoft.com/office/drawing/2014/main" id="{49A77F38-50F8-1245-9595-5DBB193142F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281948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85158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Divisori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02047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 Divisoria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9E3223"/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30680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Cov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>
            <a:lvl1pPr>
              <a:defRPr>
                <a:solidFill>
                  <a:srgbClr val="8978A6"/>
                </a:solidFill>
              </a:defRPr>
            </a:lvl1pPr>
            <a:lvl2pPr>
              <a:defRPr>
                <a:solidFill>
                  <a:srgbClr val="8978A6"/>
                </a:solidFill>
              </a:defRPr>
            </a:lvl2pPr>
            <a:lvl3pPr>
              <a:defRPr>
                <a:solidFill>
                  <a:srgbClr val="8978A6"/>
                </a:solidFill>
              </a:defRPr>
            </a:lvl3pPr>
            <a:lvl4pPr>
              <a:defRPr>
                <a:solidFill>
                  <a:srgbClr val="8978A6"/>
                </a:solidFill>
              </a:defRPr>
            </a:lvl4pPr>
            <a:lvl5pPr>
              <a:defRPr>
                <a:solidFill>
                  <a:srgbClr val="8978A6"/>
                </a:solidFill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ACE0529-9DE7-3B44-A8CF-D182680EFD6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43" y="337212"/>
            <a:ext cx="3140723" cy="166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1108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Cover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003087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4" cy="365125"/>
          </a:xfrm>
        </p:spPr>
        <p:txBody>
          <a:bodyPr/>
          <a:lstStyle>
            <a:lvl1pPr>
              <a:defRPr>
                <a:solidFill>
                  <a:srgbClr val="736197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6F6FCE8-2E72-614D-875A-71535096A6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32" y="337212"/>
            <a:ext cx="3149234" cy="166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1307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Slid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193661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Slide vuo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65116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Slide testo e immagin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4386426" cy="43837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750854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Slide testo e immagin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5147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vuo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012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Slide testo e immagin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3466992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F2F0BB26-DEE8-AA42-B51A-4A3DCC6247B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62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8E57A19-FCD4-E84A-BA05-A6C9D52E2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0662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086317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Slide testo e immagin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10442575" cy="2068155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931879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Slide testo e immagin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5EBEE284-5CA3-304D-8732-5FDF12E79D91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255095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1A354017-0192-3B4F-9C21-D55A995F2C8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930860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6" name="Segnaposto contenuto 6">
            <a:extLst>
              <a:ext uri="{FF2B5EF4-FFF2-40B4-BE49-F238E27FC236}">
                <a16:creationId xmlns:a16="http://schemas.microsoft.com/office/drawing/2014/main" id="{C85D59DA-12D3-4844-B4BC-BD500660AB85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606183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7" name="Segnaposto contenuto 6">
            <a:extLst>
              <a:ext uri="{FF2B5EF4-FFF2-40B4-BE49-F238E27FC236}">
                <a16:creationId xmlns:a16="http://schemas.microsoft.com/office/drawing/2014/main" id="{49A77F38-50F8-1245-9595-5DBB193142F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281948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340108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Divisori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48317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CERCA Divisoria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302663"/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72484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Cov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6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540201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Cover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4712" y="6492875"/>
            <a:ext cx="10442574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3428999"/>
            <a:ext cx="10442574" cy="2663825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511966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Slid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1906661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Slide vuo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4536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Slide testo e immagin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4386426" cy="43837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3952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defRPr sz="2000"/>
            </a:lvl1pPr>
            <a:lvl2pPr>
              <a:lnSpc>
                <a:spcPct val="110000"/>
              </a:lnSpc>
              <a:defRPr sz="2000"/>
            </a:lvl2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4386426" cy="43837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749584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Slide testo e immagin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2073009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Slide testo e immagin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3466992" cy="4392612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F2F0BB26-DEE8-AA42-B51A-4A3DCC6247B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62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8E57A19-FCD4-E84A-BA05-A6C9D52E2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0662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5462776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Slide testo e immagin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10442575" cy="2068155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318973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Slide testo e immagin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5EBEE284-5CA3-304D-8732-5FDF12E79D91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255095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1A354017-0192-3B4F-9C21-D55A995F2C8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930860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6" name="Segnaposto contenuto 6">
            <a:extLst>
              <a:ext uri="{FF2B5EF4-FFF2-40B4-BE49-F238E27FC236}">
                <a16:creationId xmlns:a16="http://schemas.microsoft.com/office/drawing/2014/main" id="{C85D59DA-12D3-4844-B4BC-BD500660AB85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606183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7" name="Segnaposto contenuto 6">
            <a:extLst>
              <a:ext uri="{FF2B5EF4-FFF2-40B4-BE49-F238E27FC236}">
                <a16:creationId xmlns:a16="http://schemas.microsoft.com/office/drawing/2014/main" id="{49A77F38-50F8-1245-9595-5DBB193142F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281948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1169686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Divisori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787088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Divisoria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1700212"/>
            <a:ext cx="10442573" cy="1444639"/>
          </a:xfrm>
        </p:spPr>
        <p:txBody>
          <a:bodyPr anchor="b"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943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5791227" cy="439261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/>
            </a:lvl2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0835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3466992" cy="439261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/>
            </a:lvl2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9E4175B0-60E2-5940-BD81-954A7DD49D7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25509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922D2C53-0823-724B-9679-E3DA9D461D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30860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F2F0BB26-DEE8-AA42-B51A-4A3DCC6247B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62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8E57A19-FCD4-E84A-BA05-A6C9D52E2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06625" y="1709053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0130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FFC5B9-4871-9E49-B8CD-856D5286C0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3" y="1700213"/>
            <a:ext cx="10442575" cy="206815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/>
            </a:lvl2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098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0F7EA-7F88-654B-8707-C322E745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80F50-116B-7C4A-A573-69F7A14F21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4CD6DD-2BAB-A34B-9C14-28AC2BC3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00A1CEEF-AF9E-1646-B46C-56FD842CE7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255095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Segnaposto contenuto 6">
            <a:extLst>
              <a:ext uri="{FF2B5EF4-FFF2-40B4-BE49-F238E27FC236}">
                <a16:creationId xmlns:a16="http://schemas.microsoft.com/office/drawing/2014/main" id="{6C35076F-3FED-504B-9EAE-E7907D3508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930860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4" name="Segnaposto contenuto 6">
            <a:extLst>
              <a:ext uri="{FF2B5EF4-FFF2-40B4-BE49-F238E27FC236}">
                <a16:creationId xmlns:a16="http://schemas.microsoft.com/office/drawing/2014/main" id="{785B94D8-42F0-5046-8EDE-838D142FE8D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06183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9328A3F5-E786-9447-8D0D-57F819A0E33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81948" y="4033509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5EBEE284-5CA3-304D-8732-5FDF12E79D91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255095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3" name="Segnaposto contenuto 6">
            <a:extLst>
              <a:ext uri="{FF2B5EF4-FFF2-40B4-BE49-F238E27FC236}">
                <a16:creationId xmlns:a16="http://schemas.microsoft.com/office/drawing/2014/main" id="{1A354017-0192-3B4F-9C21-D55A995F2C8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930860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6" name="Segnaposto contenuto 6">
            <a:extLst>
              <a:ext uri="{FF2B5EF4-FFF2-40B4-BE49-F238E27FC236}">
                <a16:creationId xmlns:a16="http://schemas.microsoft.com/office/drawing/2014/main" id="{C85D59DA-12D3-4844-B4BC-BD500660AB85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606183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7" name="Segnaposto contenuto 6">
            <a:extLst>
              <a:ext uri="{FF2B5EF4-FFF2-40B4-BE49-F238E27FC236}">
                <a16:creationId xmlns:a16="http://schemas.microsoft.com/office/drawing/2014/main" id="{49A77F38-50F8-1245-9595-5DBB193142F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281948" y="1717598"/>
            <a:ext cx="2059315" cy="205931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96D64C-C47C-2B45-8401-F3FE5B78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41326"/>
            <a:ext cx="10442573" cy="970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35DD1B-99C6-4744-ADAD-BD1EED437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700213"/>
            <a:ext cx="10442574" cy="4392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69DDC4-A1D8-1249-9980-B926C6ABA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2" y="6492875"/>
            <a:ext cx="791891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0">
                <a:solidFill>
                  <a:srgbClr val="003087"/>
                </a:solidFill>
                <a:latin typeface="Montserrat Medium" pitchFamily="2" charset="77"/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2BBF52-97FB-6046-88A6-020D06307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4359" y="6492875"/>
            <a:ext cx="2292929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0" i="0">
                <a:solidFill>
                  <a:srgbClr val="003087"/>
                </a:solidFill>
                <a:latin typeface="Montserrat Medium" pitchFamily="2" charset="77"/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095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rgbClr val="003087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551">
          <p15:clr>
            <a:srgbClr val="F26B43"/>
          </p15:clr>
        </p15:guide>
        <p15:guide id="4" pos="7129">
          <p15:clr>
            <a:srgbClr val="F26B43"/>
          </p15:clr>
        </p15:guide>
        <p15:guide id="5" orient="horz" pos="278">
          <p15:clr>
            <a:srgbClr val="F26B43"/>
          </p15:clr>
        </p15:guide>
        <p15:guide id="6" orient="horz" pos="890">
          <p15:clr>
            <a:srgbClr val="F26B43"/>
          </p15:clr>
        </p15:guide>
        <p15:guide id="7" orient="horz" pos="1071">
          <p15:clr>
            <a:srgbClr val="F26B43"/>
          </p15:clr>
        </p15:guide>
        <p15:guide id="8" orient="horz" pos="3838">
          <p15:clr>
            <a:srgbClr val="F26B43"/>
          </p15:clr>
        </p15:guide>
        <p15:guide id="9" orient="horz" pos="408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96D64C-C47C-2B45-8401-F3FE5B78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41326"/>
            <a:ext cx="10442573" cy="970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35DD1B-99C6-4744-ADAD-BD1EED437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700213"/>
            <a:ext cx="10442574" cy="4392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69DDC4-A1D8-1249-9980-B926C6ABA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2" y="6492875"/>
            <a:ext cx="791891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0">
                <a:solidFill>
                  <a:srgbClr val="708C67"/>
                </a:solidFill>
                <a:latin typeface="Montserrat Medium" pitchFamily="2" charset="77"/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2BBF52-97FB-6046-88A6-020D06307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4359" y="6492875"/>
            <a:ext cx="2292929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0" i="0">
                <a:solidFill>
                  <a:srgbClr val="708C67"/>
                </a:solidFill>
                <a:latin typeface="Montserrat Medium" pitchFamily="2" charset="77"/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920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rgbClr val="708C67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551">
          <p15:clr>
            <a:srgbClr val="F26B43"/>
          </p15:clr>
        </p15:guide>
        <p15:guide id="4" pos="7129">
          <p15:clr>
            <a:srgbClr val="F26B43"/>
          </p15:clr>
        </p15:guide>
        <p15:guide id="5" orient="horz" pos="278">
          <p15:clr>
            <a:srgbClr val="F26B43"/>
          </p15:clr>
        </p15:guide>
        <p15:guide id="6" orient="horz" pos="890">
          <p15:clr>
            <a:srgbClr val="F26B43"/>
          </p15:clr>
        </p15:guide>
        <p15:guide id="7" orient="horz" pos="1071">
          <p15:clr>
            <a:srgbClr val="F26B43"/>
          </p15:clr>
        </p15:guide>
        <p15:guide id="8" orient="horz" pos="3838">
          <p15:clr>
            <a:srgbClr val="F26B43"/>
          </p15:clr>
        </p15:guide>
        <p15:guide id="9" orient="horz" pos="408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96D64C-C47C-2B45-8401-F3FE5B78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41326"/>
            <a:ext cx="10442573" cy="970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35DD1B-99C6-4744-ADAD-BD1EED437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700213"/>
            <a:ext cx="10442574" cy="4392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69DDC4-A1D8-1249-9980-B926C6ABA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2" y="6492875"/>
            <a:ext cx="791891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0">
                <a:solidFill>
                  <a:srgbClr val="9E3223"/>
                </a:solidFill>
                <a:latin typeface="Montserrat Medium" pitchFamily="2" charset="77"/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2BBF52-97FB-6046-88A6-020D06307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4359" y="6492875"/>
            <a:ext cx="2292929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0" i="0">
                <a:solidFill>
                  <a:srgbClr val="9E3223"/>
                </a:solidFill>
                <a:latin typeface="Montserrat Medium" pitchFamily="2" charset="77"/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642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rgbClr val="9E3223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551">
          <p15:clr>
            <a:srgbClr val="F26B43"/>
          </p15:clr>
        </p15:guide>
        <p15:guide id="4" pos="7129">
          <p15:clr>
            <a:srgbClr val="F26B43"/>
          </p15:clr>
        </p15:guide>
        <p15:guide id="5" orient="horz" pos="278">
          <p15:clr>
            <a:srgbClr val="F26B43"/>
          </p15:clr>
        </p15:guide>
        <p15:guide id="6" orient="horz" pos="890">
          <p15:clr>
            <a:srgbClr val="F26B43"/>
          </p15:clr>
        </p15:guide>
        <p15:guide id="7" orient="horz" pos="1071">
          <p15:clr>
            <a:srgbClr val="F26B43"/>
          </p15:clr>
        </p15:guide>
        <p15:guide id="8" orient="horz" pos="3838">
          <p15:clr>
            <a:srgbClr val="F26B43"/>
          </p15:clr>
        </p15:guide>
        <p15:guide id="9" orient="horz" pos="408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96D64C-C47C-2B45-8401-F3FE5B78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41326"/>
            <a:ext cx="10442573" cy="970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35DD1B-99C6-4744-ADAD-BD1EED437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700213"/>
            <a:ext cx="10442574" cy="4392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69DDC4-A1D8-1249-9980-B926C6ABA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2" y="6492875"/>
            <a:ext cx="791891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0">
                <a:solidFill>
                  <a:srgbClr val="302663"/>
                </a:solidFill>
                <a:latin typeface="Montserrat Medium" pitchFamily="2" charset="77"/>
              </a:defRPr>
            </a:lvl1pPr>
          </a:lstStyle>
          <a:p>
            <a:r>
              <a:rPr lang="it-IT"/>
              <a:t>Titolo della presentazione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2BBF52-97FB-6046-88A6-020D06307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4359" y="6492875"/>
            <a:ext cx="2292929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0" i="0">
                <a:solidFill>
                  <a:srgbClr val="302663"/>
                </a:solidFill>
                <a:latin typeface="Montserrat Medium" pitchFamily="2" charset="77"/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729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rgbClr val="302663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551">
          <p15:clr>
            <a:srgbClr val="F26B43"/>
          </p15:clr>
        </p15:guide>
        <p15:guide id="4" pos="7129">
          <p15:clr>
            <a:srgbClr val="F26B43"/>
          </p15:clr>
        </p15:guide>
        <p15:guide id="5" orient="horz" pos="278">
          <p15:clr>
            <a:srgbClr val="F26B43"/>
          </p15:clr>
        </p15:guide>
        <p15:guide id="6" orient="horz" pos="890">
          <p15:clr>
            <a:srgbClr val="F26B43"/>
          </p15:clr>
        </p15:guide>
        <p15:guide id="7" orient="horz" pos="1071">
          <p15:clr>
            <a:srgbClr val="F26B43"/>
          </p15:clr>
        </p15:guide>
        <p15:guide id="8" orient="horz" pos="3838">
          <p15:clr>
            <a:srgbClr val="F26B43"/>
          </p15:clr>
        </p15:guide>
        <p15:guide id="9" orient="horz" pos="4088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96D64C-C47C-2B45-8401-F3FE5B78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41326"/>
            <a:ext cx="10442573" cy="970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35DD1B-99C6-4744-ADAD-BD1EED437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700213"/>
            <a:ext cx="10442574" cy="4392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69DDC4-A1D8-1249-9980-B926C6ABA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2" y="6492875"/>
            <a:ext cx="791891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0">
                <a:solidFill>
                  <a:schemeClr val="accent2">
                    <a:lumMod val="75000"/>
                  </a:schemeClr>
                </a:solidFill>
                <a:latin typeface="Montserrat Medium" pitchFamily="2" charset="77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2BBF52-97FB-6046-88A6-020D06307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4359" y="6492875"/>
            <a:ext cx="2292929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0" i="0">
                <a:solidFill>
                  <a:schemeClr val="accent2">
                    <a:lumMod val="75000"/>
                  </a:schemeClr>
                </a:solidFill>
                <a:latin typeface="Montserrat Medium" pitchFamily="2" charset="77"/>
              </a:defRPr>
            </a:lvl1pPr>
          </a:lstStyle>
          <a:p>
            <a:fld id="{B2CA41FB-6C57-2848-ACC3-83E7EFFBEE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286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2">
              <a:lumMod val="75000"/>
            </a:schemeClr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551">
          <p15:clr>
            <a:srgbClr val="F26B43"/>
          </p15:clr>
        </p15:guide>
        <p15:guide id="4" pos="7129">
          <p15:clr>
            <a:srgbClr val="F26B43"/>
          </p15:clr>
        </p15:guide>
        <p15:guide id="5" orient="horz" pos="278">
          <p15:clr>
            <a:srgbClr val="F26B43"/>
          </p15:clr>
        </p15:guide>
        <p15:guide id="6" orient="horz" pos="890">
          <p15:clr>
            <a:srgbClr val="F26B43"/>
          </p15:clr>
        </p15:guide>
        <p15:guide id="7" orient="horz" pos="1071">
          <p15:clr>
            <a:srgbClr val="F26B43"/>
          </p15:clr>
        </p15:guide>
        <p15:guide id="8" orient="horz" pos="3838">
          <p15:clr>
            <a:srgbClr val="F26B43"/>
          </p15:clr>
        </p15:guide>
        <p15:guide id="9" orient="horz" pos="40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aolosiccardi@fondazionecariplo.it" TargetMode="External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99BAC-6C93-44BC-80CB-57AA82A39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Progetto «Territori Virtuosi»</a:t>
            </a:r>
            <a:br>
              <a:rPr lang="it-IT" dirty="0"/>
            </a:br>
            <a:r>
              <a:rPr lang="it-IT" dirty="0"/>
              <a:t>Call for </a:t>
            </a:r>
            <a:r>
              <a:rPr lang="it-IT" dirty="0" err="1"/>
              <a:t>interest</a:t>
            </a:r>
            <a:r>
              <a:rPr lang="it-IT" dirty="0"/>
              <a:t> 2018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521D91-66CB-4B28-BC13-36D9C71675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Progetto Territori Virtuosi -  Call for </a:t>
            </a:r>
            <a:r>
              <a:rPr lang="it-IT" dirty="0" err="1"/>
              <a:t>interest</a:t>
            </a:r>
            <a:r>
              <a:rPr lang="it-IT" dirty="0"/>
              <a:t> 2018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6F9D68-7A0D-446C-9810-BD06C8C9762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4712" y="4873638"/>
            <a:ext cx="4728065" cy="1276005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prstClr val="black"/>
                </a:solidFill>
              </a:rPr>
              <a:t>Federico Beffa</a:t>
            </a:r>
          </a:p>
          <a:p>
            <a:pPr marL="0" indent="0">
              <a:buNone/>
            </a:pPr>
            <a:r>
              <a:rPr lang="it-IT" dirty="0">
                <a:solidFill>
                  <a:prstClr val="black"/>
                </a:solidFill>
              </a:rPr>
              <a:t>Area Ambiente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3932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74F121FA-FCBC-4E89-A653-BA000C56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6030" y="455201"/>
            <a:ext cx="7796169" cy="810119"/>
          </a:xfrm>
        </p:spPr>
        <p:txBody>
          <a:bodyPr vert="horz" lIns="91440" tIns="45720" rIns="91440" bIns="45720" rtlCol="0" anchor="t">
            <a:normAutofit fontScale="97500"/>
          </a:bodyPr>
          <a:lstStyle/>
          <a:p>
            <a:pPr algn="ctr"/>
            <a:r>
              <a:rPr lang="it-IT" dirty="0">
                <a:ea typeface="ＭＳ Ｐゴシック" pitchFamily="1" charset="-128"/>
              </a:rPr>
              <a:t>MODALITÀ DI PRESENTAZIONE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403DB9E-E511-4BEE-B23A-423D47D861BA}"/>
              </a:ext>
            </a:extLst>
          </p:cNvPr>
          <p:cNvSpPr/>
          <p:nvPr/>
        </p:nvSpPr>
        <p:spPr>
          <a:xfrm>
            <a:off x="1828800" y="3453944"/>
            <a:ext cx="8788400" cy="369332"/>
          </a:xfrm>
          <a:prstGeom prst="rect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>
                    <a:lumMod val="65000"/>
                  </a:schemeClr>
                </a:solidFill>
                <a:latin typeface="Montserrat" panose="00000500000000000000" pitchFamily="2" charset="0"/>
              </a:rPr>
              <a:t>SCADENZA INVIO MANIFESTAZIONI DI INTERESSE 9 APRILE 2018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050C0A2-99E9-444E-82F4-7826BAB24212}"/>
              </a:ext>
            </a:extLst>
          </p:cNvPr>
          <p:cNvSpPr/>
          <p:nvPr/>
        </p:nvSpPr>
        <p:spPr>
          <a:xfrm>
            <a:off x="838200" y="1265320"/>
            <a:ext cx="10758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82D2A0"/>
                </a:solidFill>
                <a:latin typeface="Montserrat" panose="00000500000000000000" pitchFamily="2" charset="0"/>
              </a:rPr>
              <a:t>Gli enti che intendono presentare la manifestazione di interesse non devono inviare un progetto, ma compilare il modulo disponibile nell’area riservata</a:t>
            </a:r>
            <a:r>
              <a:rPr lang="it-IT" dirty="0">
                <a:solidFill>
                  <a:srgbClr val="82D2A0"/>
                </a:solidFill>
                <a:latin typeface="Montserrat" panose="00000500000000000000" pitchFamily="2" charset="0"/>
              </a:rPr>
              <a:t> </a:t>
            </a:r>
            <a:r>
              <a:rPr lang="it-IT" b="1" dirty="0">
                <a:solidFill>
                  <a:srgbClr val="82D2A0"/>
                </a:solidFill>
                <a:latin typeface="Montserrat" panose="00000500000000000000" pitchFamily="2" charset="0"/>
              </a:rPr>
              <a:t>del sito della Fondazione</a:t>
            </a:r>
          </a:p>
          <a:p>
            <a:endParaRPr lang="it-IT" u="sng" dirty="0">
              <a:latin typeface="Montserrat" panose="00000500000000000000" pitchFamily="2" charset="0"/>
            </a:endParaRPr>
          </a:p>
          <a:p>
            <a:pPr algn="ctr"/>
            <a:r>
              <a:rPr lang="it-IT" u="sng" dirty="0">
                <a:latin typeface="Montserrat" panose="00000500000000000000" pitchFamily="2" charset="0"/>
              </a:rPr>
              <a:t>Prima di compilare il modulo si suggerisce di visionare il documento </a:t>
            </a:r>
          </a:p>
          <a:p>
            <a:pPr algn="ctr"/>
            <a:r>
              <a:rPr lang="it-IT" u="sng" dirty="0">
                <a:latin typeface="Montserrat" panose="00000500000000000000" pitchFamily="2" charset="0"/>
              </a:rPr>
              <a:t>«Dati necessari alla compilazione del modulo» allegato alla Call for </a:t>
            </a:r>
            <a:r>
              <a:rPr lang="it-IT" u="sng" dirty="0" err="1">
                <a:latin typeface="Montserrat" panose="00000500000000000000" pitchFamily="2" charset="0"/>
              </a:rPr>
              <a:t>interest</a:t>
            </a:r>
            <a:r>
              <a:rPr lang="it-IT" u="sng" dirty="0">
                <a:latin typeface="Montserrat" panose="00000500000000000000" pitchFamily="2" charset="0"/>
              </a:rPr>
              <a:t> 2018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F0B98B10-F448-4078-B848-47D042A2CC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83" y="2448990"/>
            <a:ext cx="597085" cy="497241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A6C7A13C-C306-4416-A073-248204BC6194}"/>
              </a:ext>
            </a:extLst>
          </p:cNvPr>
          <p:cNvSpPr/>
          <p:nvPr/>
        </p:nvSpPr>
        <p:spPr>
          <a:xfrm>
            <a:off x="3802388" y="4780793"/>
            <a:ext cx="48296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prstClr val="black"/>
                </a:solidFill>
                <a:latin typeface="Montserrat" panose="00000500000000000000" pitchFamily="2" charset="0"/>
              </a:rPr>
              <a:t>Federico Beffa</a:t>
            </a:r>
          </a:p>
          <a:p>
            <a:pPr algn="ctr"/>
            <a:r>
              <a:rPr lang="it-IT" dirty="0">
                <a:solidFill>
                  <a:prstClr val="black"/>
                </a:solidFill>
                <a:latin typeface="Montserrat" panose="00000500000000000000" pitchFamily="2" charset="0"/>
              </a:rPr>
              <a:t>02 6239313</a:t>
            </a:r>
          </a:p>
          <a:p>
            <a:pPr algn="ctr"/>
            <a:r>
              <a:rPr lang="it-IT" dirty="0">
                <a:solidFill>
                  <a:prstClr val="black"/>
                </a:solidFill>
                <a:latin typeface="Montserrat" panose="00000500000000000000" pitchFamily="2" charset="0"/>
                <a:hlinkClick r:id="rId3"/>
              </a:rPr>
              <a:t>federicobeffa@fondazionecariplo.it</a:t>
            </a:r>
            <a:endParaRPr lang="it-IT" dirty="0">
              <a:solidFill>
                <a:prstClr val="black"/>
              </a:solidFill>
              <a:latin typeface="Montserrat" panose="00000500000000000000" pitchFamily="2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C926C63D-13BC-4A79-B492-14BDF3AF2A6F}"/>
              </a:ext>
            </a:extLst>
          </p:cNvPr>
          <p:cNvSpPr/>
          <p:nvPr/>
        </p:nvSpPr>
        <p:spPr>
          <a:xfrm>
            <a:off x="5509344" y="4298440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>
                <a:solidFill>
                  <a:srgbClr val="82D2A0"/>
                </a:solidFill>
                <a:latin typeface="Montserrat" panose="00000500000000000000" pitchFamily="2" charset="0"/>
              </a:rPr>
              <a:t>CONTATTI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28B5554-CBC3-4317-8920-AC9B46A11DC4}"/>
              </a:ext>
            </a:extLst>
          </p:cNvPr>
          <p:cNvSpPr/>
          <p:nvPr/>
        </p:nvSpPr>
        <p:spPr>
          <a:xfrm rot="21267178">
            <a:off x="2045042" y="3526909"/>
            <a:ext cx="8788400" cy="369332"/>
          </a:xfrm>
          <a:prstGeom prst="rect">
            <a:avLst/>
          </a:prstGeom>
          <a:solidFill>
            <a:srgbClr val="FFC000"/>
          </a:solidFill>
          <a:ln w="12700">
            <a:solidFill>
              <a:srgbClr val="82D2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Montserrat" panose="00000500000000000000" pitchFamily="2" charset="0"/>
              </a:rPr>
              <a:t>SCADENZA </a:t>
            </a:r>
            <a:r>
              <a:rPr lang="it-IT" b="1">
                <a:solidFill>
                  <a:srgbClr val="C00000"/>
                </a:solidFill>
                <a:latin typeface="Montserrat" panose="00000500000000000000" pitchFamily="2" charset="0"/>
              </a:rPr>
              <a:t>PROROGATA ALL’8 </a:t>
            </a:r>
            <a:r>
              <a:rPr lang="it-IT" b="1" dirty="0">
                <a:solidFill>
                  <a:srgbClr val="C00000"/>
                </a:solidFill>
                <a:latin typeface="Montserrat" panose="00000500000000000000" pitchFamily="2" charset="0"/>
              </a:rPr>
              <a:t>GIUGNO 2018</a:t>
            </a:r>
          </a:p>
        </p:txBody>
      </p:sp>
    </p:spTree>
    <p:extLst>
      <p:ext uri="{BB962C8B-B14F-4D97-AF65-F5344CB8AC3E}">
        <p14:creationId xmlns:p14="http://schemas.microsoft.com/office/powerpoint/2010/main" val="3805951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521D91-66CB-4B28-BC13-36D9C71675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Progetto Territori Virtuosi -  Call for </a:t>
            </a:r>
            <a:r>
              <a:rPr lang="it-IT" dirty="0" err="1"/>
              <a:t>interest</a:t>
            </a:r>
            <a:r>
              <a:rPr lang="it-IT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11210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FF8FBC-22C1-4DA7-B05C-E278DF229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41326"/>
            <a:ext cx="10442573" cy="9709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it-IT" altLang="it-IT" dirty="0">
                <a:ea typeface="ＭＳ Ｐゴシック" pitchFamily="1" charset="-128"/>
              </a:rPr>
              <a:t>IL PROGETTO «TERRITORI VIRTUOSI»</a:t>
            </a:r>
            <a:endParaRPr lang="it-IT" dirty="0">
              <a:ea typeface="ＭＳ Ｐゴシック" pitchFamily="1" charset="-128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16C35CF-5832-4A89-B192-505914769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Progetto Territori Virtuosi -  Call for </a:t>
            </a:r>
            <a:r>
              <a:rPr lang="it-IT" dirty="0" err="1"/>
              <a:t>interest</a:t>
            </a:r>
            <a:r>
              <a:rPr lang="it-IT" dirty="0"/>
              <a:t> 2018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0E37249-1580-41AD-B9BC-348780D9FC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CA41FB-6C57-2848-ACC3-83E7EFFBEE78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A14E42BD-550F-497F-B1E5-090D1B2E829B}"/>
              </a:ext>
            </a:extLst>
          </p:cNvPr>
          <p:cNvSpPr/>
          <p:nvPr/>
        </p:nvSpPr>
        <p:spPr>
          <a:xfrm>
            <a:off x="496893" y="1727103"/>
            <a:ext cx="10476404" cy="707886"/>
          </a:xfrm>
          <a:prstGeom prst="rect">
            <a:avLst/>
          </a:prstGeom>
          <a:ln w="254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Montserrat" panose="00000500000000000000" pitchFamily="2" charset="0"/>
              </a:rPr>
              <a:t>Riqualificazione energetica delle proprietà pubbliche e degli edifici degli enti non profit</a:t>
            </a:r>
          </a:p>
        </p:txBody>
      </p:sp>
      <p:cxnSp>
        <p:nvCxnSpPr>
          <p:cNvPr id="31" name="Connettore 1 23">
            <a:extLst>
              <a:ext uri="{FF2B5EF4-FFF2-40B4-BE49-F238E27FC236}">
                <a16:creationId xmlns:a16="http://schemas.microsoft.com/office/drawing/2014/main" id="{5F3719B8-0F44-4F00-A5DA-A99125B95E68}"/>
              </a:ext>
            </a:extLst>
          </p:cNvPr>
          <p:cNvCxnSpPr>
            <a:cxnSpLocks/>
          </p:cNvCxnSpPr>
          <p:nvPr/>
        </p:nvCxnSpPr>
        <p:spPr>
          <a:xfrm>
            <a:off x="4711367" y="2387172"/>
            <a:ext cx="6261932" cy="13274"/>
          </a:xfrm>
          <a:prstGeom prst="line">
            <a:avLst/>
          </a:prstGeom>
          <a:ln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26">
            <a:extLst>
              <a:ext uri="{FF2B5EF4-FFF2-40B4-BE49-F238E27FC236}">
                <a16:creationId xmlns:a16="http://schemas.microsoft.com/office/drawing/2014/main" id="{60524EE6-AE8F-4DDC-B1AA-639B1E8F1D9D}"/>
              </a:ext>
            </a:extLst>
          </p:cNvPr>
          <p:cNvCxnSpPr>
            <a:cxnSpLocks/>
          </p:cNvCxnSpPr>
          <p:nvPr/>
        </p:nvCxnSpPr>
        <p:spPr>
          <a:xfrm flipH="1" flipV="1">
            <a:off x="10973302" y="1755677"/>
            <a:ext cx="2" cy="644767"/>
          </a:xfrm>
          <a:prstGeom prst="line">
            <a:avLst/>
          </a:prstGeom>
          <a:ln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0">
            <a:extLst>
              <a:ext uri="{FF2B5EF4-FFF2-40B4-BE49-F238E27FC236}">
                <a16:creationId xmlns:a16="http://schemas.microsoft.com/office/drawing/2014/main" id="{405B0170-01CB-4E71-A570-B4D05F05F5F9}"/>
              </a:ext>
            </a:extLst>
          </p:cNvPr>
          <p:cNvCxnSpPr>
            <a:cxnSpLocks/>
          </p:cNvCxnSpPr>
          <p:nvPr/>
        </p:nvCxnSpPr>
        <p:spPr>
          <a:xfrm>
            <a:off x="496893" y="1755677"/>
            <a:ext cx="10476411" cy="0"/>
          </a:xfrm>
          <a:prstGeom prst="line">
            <a:avLst/>
          </a:prstGeom>
          <a:ln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9">
            <a:extLst>
              <a:ext uri="{FF2B5EF4-FFF2-40B4-BE49-F238E27FC236}">
                <a16:creationId xmlns:a16="http://schemas.microsoft.com/office/drawing/2014/main" id="{DA6B0378-F746-417E-9D10-225164271152}"/>
              </a:ext>
            </a:extLst>
          </p:cNvPr>
          <p:cNvCxnSpPr>
            <a:cxnSpLocks/>
          </p:cNvCxnSpPr>
          <p:nvPr/>
        </p:nvCxnSpPr>
        <p:spPr>
          <a:xfrm>
            <a:off x="4711367" y="2144797"/>
            <a:ext cx="0" cy="242375"/>
          </a:xfrm>
          <a:prstGeom prst="line">
            <a:avLst/>
          </a:prstGeom>
          <a:ln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ttangolo 35">
            <a:extLst>
              <a:ext uri="{FF2B5EF4-FFF2-40B4-BE49-F238E27FC236}">
                <a16:creationId xmlns:a16="http://schemas.microsoft.com/office/drawing/2014/main" id="{A6EA3233-079A-4C04-8233-F1C98581515B}"/>
              </a:ext>
            </a:extLst>
          </p:cNvPr>
          <p:cNvSpPr/>
          <p:nvPr/>
        </p:nvSpPr>
        <p:spPr>
          <a:xfrm>
            <a:off x="1088452" y="2422045"/>
            <a:ext cx="1027798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latin typeface="Montserrat" panose="00000500000000000000" pitchFamily="2" charset="0"/>
              </a:rPr>
              <a:t>Sostenere i beneficiari con un servizio di </a:t>
            </a:r>
            <a:r>
              <a:rPr lang="it-IT" sz="1600" b="1" dirty="0">
                <a:latin typeface="Montserrat" panose="00000500000000000000" pitchFamily="2" charset="0"/>
              </a:rPr>
              <a:t>Assistenza Tecnica (AT) </a:t>
            </a:r>
            <a:r>
              <a:rPr lang="it-IT" sz="1600" dirty="0">
                <a:latin typeface="Montserrat" panose="00000500000000000000" pitchFamily="2" charset="0"/>
              </a:rPr>
              <a:t>che comprenda le seguenti attività: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Montserrat" panose="00000500000000000000" pitchFamily="2" charset="0"/>
              </a:rPr>
              <a:t>assessment diagnostico;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Montserrat" panose="00000500000000000000" pitchFamily="2" charset="0"/>
              </a:rPr>
              <a:t>supporto tecnico-legale per la preparazione dei documenti di gara e per la gestione delle gare;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Montserrat" panose="00000500000000000000" pitchFamily="2" charset="0"/>
              </a:rPr>
              <a:t>valutazione economico-finanziaria dei progetti;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Montserrat" panose="00000500000000000000" pitchFamily="2" charset="0"/>
              </a:rPr>
              <a:t>implementazione di programmi di monitoraggio e verifica dei risultati raggiunti.</a:t>
            </a:r>
          </a:p>
        </p:txBody>
      </p:sp>
      <p:cxnSp>
        <p:nvCxnSpPr>
          <p:cNvPr id="37" name="Connettore 1 19">
            <a:extLst>
              <a:ext uri="{FF2B5EF4-FFF2-40B4-BE49-F238E27FC236}">
                <a16:creationId xmlns:a16="http://schemas.microsoft.com/office/drawing/2014/main" id="{A343DE18-97D3-468E-BB53-D25958EB0762}"/>
              </a:ext>
            </a:extLst>
          </p:cNvPr>
          <p:cNvCxnSpPr>
            <a:cxnSpLocks/>
          </p:cNvCxnSpPr>
          <p:nvPr/>
        </p:nvCxnSpPr>
        <p:spPr>
          <a:xfrm>
            <a:off x="525033" y="1727103"/>
            <a:ext cx="0" cy="835389"/>
          </a:xfrm>
          <a:prstGeom prst="line">
            <a:avLst/>
          </a:prstGeom>
          <a:ln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2EB25D21-D574-4EA8-AC97-B08A52320D27}"/>
              </a:ext>
            </a:extLst>
          </p:cNvPr>
          <p:cNvCxnSpPr>
            <a:cxnSpLocks/>
          </p:cNvCxnSpPr>
          <p:nvPr/>
        </p:nvCxnSpPr>
        <p:spPr>
          <a:xfrm>
            <a:off x="525033" y="2562492"/>
            <a:ext cx="542419" cy="0"/>
          </a:xfrm>
          <a:prstGeom prst="straightConnector1">
            <a:avLst/>
          </a:prstGeom>
          <a:ln>
            <a:solidFill>
              <a:srgbClr val="82D2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>
            <a:extLst>
              <a:ext uri="{FF2B5EF4-FFF2-40B4-BE49-F238E27FC236}">
                <a16:creationId xmlns:a16="http://schemas.microsoft.com/office/drawing/2014/main" id="{66C5B090-8C92-48CB-87E3-9CB72F593C60}"/>
              </a:ext>
            </a:extLst>
          </p:cNvPr>
          <p:cNvSpPr/>
          <p:nvPr/>
        </p:nvSpPr>
        <p:spPr>
          <a:xfrm>
            <a:off x="294823" y="1435799"/>
            <a:ext cx="18477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82D2A0"/>
                </a:solidFill>
                <a:latin typeface="Montserrat" panose="00000500000000000000" pitchFamily="2" charset="0"/>
              </a:rPr>
              <a:t>OBIETTIVO</a:t>
            </a:r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id="{0BC0DF93-659F-47AA-9BC3-A7EEBDDD34DA}"/>
              </a:ext>
            </a:extLst>
          </p:cNvPr>
          <p:cNvSpPr/>
          <p:nvPr/>
        </p:nvSpPr>
        <p:spPr>
          <a:xfrm>
            <a:off x="1848518" y="5281306"/>
            <a:ext cx="9022889" cy="338554"/>
          </a:xfrm>
          <a:prstGeom prst="rect">
            <a:avLst/>
          </a:prstGeom>
          <a:ln w="254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latin typeface="Montserrat" panose="00000500000000000000" pitchFamily="2" charset="0"/>
              </a:rPr>
              <a:t>La Fondazione fornisce un servizio di Assistenza Tecnica e NON un contributo</a:t>
            </a:r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A7BFB18E-7C25-461A-89DD-8DE8C7773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14" y="5051875"/>
            <a:ext cx="989548" cy="59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6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557F56A-89B9-49D8-81D8-877663FFCA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377"/>
            <a:r>
              <a:rPr lang="it-IT" dirty="0"/>
              <a:t>Progetto Territori Virtuosi -  Call for </a:t>
            </a:r>
            <a:r>
              <a:rPr lang="it-IT" dirty="0" err="1"/>
              <a:t>interest</a:t>
            </a:r>
            <a:r>
              <a:rPr lang="it-IT" dirty="0"/>
              <a:t> 2018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B1E2779-1C6D-42ED-9DC7-AA9ABA2099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914377"/>
            <a:fld id="{B2CA41FB-6C57-2848-ACC3-83E7EFFBEE78}" type="slidenum">
              <a:rPr lang="it-IT"/>
              <a:pPr defTabSz="914377"/>
              <a:t>3</a:t>
            </a:fld>
            <a:endParaRPr lang="it-IT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64E2B1F-E9A3-42E5-B4E5-D12714384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it-IT" dirty="0">
                <a:ea typeface="ＭＳ Ｐゴシック" pitchFamily="1" charset="-128"/>
              </a:rPr>
              <a:t>SCHEMA DI PROGETTO</a:t>
            </a:r>
            <a:endParaRPr lang="it-IT" altLang="it-IT" dirty="0">
              <a:ea typeface="ＭＳ Ｐゴシック" pitchFamily="1" charset="-128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B3446A5-00FA-46A0-A937-89A1FA7BCBDA}"/>
              </a:ext>
            </a:extLst>
          </p:cNvPr>
          <p:cNvSpPr txBox="1"/>
          <p:nvPr/>
        </p:nvSpPr>
        <p:spPr>
          <a:xfrm>
            <a:off x="945832" y="1781584"/>
            <a:ext cx="3168957" cy="1077218"/>
          </a:xfrm>
          <a:prstGeom prst="rect">
            <a:avLst/>
          </a:prstGeom>
          <a:noFill/>
          <a:ln w="15875">
            <a:solidFill>
              <a:srgbClr val="82D2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Montserrat" panose="00000500000000000000" pitchFamily="2" charset="0"/>
              </a:rPr>
              <a:t>Linea 1 </a:t>
            </a:r>
          </a:p>
          <a:p>
            <a:pPr algn="ctr"/>
            <a:r>
              <a:rPr lang="it-IT" sz="1600" i="1" dirty="0">
                <a:latin typeface="Montserrat" panose="00000500000000000000" pitchFamily="2" charset="0"/>
              </a:rPr>
              <a:t>Individuazione di strumenti per il sostegno economico-finanziario ai progetti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2B63BE9-3594-4C83-9E65-33A7E5E49881}"/>
              </a:ext>
            </a:extLst>
          </p:cNvPr>
          <p:cNvSpPr txBox="1"/>
          <p:nvPr/>
        </p:nvSpPr>
        <p:spPr>
          <a:xfrm>
            <a:off x="4606820" y="1769297"/>
            <a:ext cx="3346125" cy="1077218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Montserrat" panose="00000500000000000000" pitchFamily="2" charset="0"/>
              </a:rPr>
              <a:t>Linea 2 </a:t>
            </a:r>
          </a:p>
          <a:p>
            <a:pPr algn="ctr"/>
            <a:r>
              <a:rPr lang="it-IT" sz="1600" i="1" dirty="0">
                <a:latin typeface="Montserrat" panose="00000500000000000000" pitchFamily="2" charset="0"/>
              </a:rPr>
              <a:t>Assistenza Tecnica per l’implementazione dei progetti</a:t>
            </a:r>
            <a:endParaRPr lang="it-IT" sz="1600" dirty="0">
              <a:latin typeface="Montserrat" panose="00000500000000000000" pitchFamily="2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EEF96AF-FBDC-4FB9-83E3-344C2DD3A068}"/>
              </a:ext>
            </a:extLst>
          </p:cNvPr>
          <p:cNvSpPr txBox="1"/>
          <p:nvPr/>
        </p:nvSpPr>
        <p:spPr>
          <a:xfrm>
            <a:off x="8578844" y="1768334"/>
            <a:ext cx="3117837" cy="830997"/>
          </a:xfrm>
          <a:prstGeom prst="rect">
            <a:avLst/>
          </a:prstGeom>
          <a:noFill/>
          <a:ln w="15875">
            <a:solidFill>
              <a:srgbClr val="FFC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Montserrat" panose="00000500000000000000" pitchFamily="2" charset="0"/>
              </a:rPr>
              <a:t>Linea 3 </a:t>
            </a:r>
          </a:p>
          <a:p>
            <a:pPr algn="ctr"/>
            <a:r>
              <a:rPr lang="it-IT" sz="1600" i="1" dirty="0">
                <a:latin typeface="Montserrat" panose="00000500000000000000" pitchFamily="2" charset="0"/>
              </a:rPr>
              <a:t>Monitoraggio interventi &amp; </a:t>
            </a:r>
            <a:r>
              <a:rPr lang="it-IT" sz="1600" i="1" dirty="0" err="1">
                <a:latin typeface="Montserrat" panose="00000500000000000000" pitchFamily="2" charset="0"/>
              </a:rPr>
              <a:t>webgis</a:t>
            </a:r>
            <a:endParaRPr lang="it-IT" sz="1600" dirty="0">
              <a:latin typeface="Montserrat" panose="00000500000000000000" pitchFamily="2" charset="0"/>
            </a:endParaRPr>
          </a:p>
        </p:txBody>
      </p:sp>
      <p:cxnSp>
        <p:nvCxnSpPr>
          <p:cNvPr id="9" name="Connettore 1 9">
            <a:extLst>
              <a:ext uri="{FF2B5EF4-FFF2-40B4-BE49-F238E27FC236}">
                <a16:creationId xmlns:a16="http://schemas.microsoft.com/office/drawing/2014/main" id="{5B3DC86F-BE59-449D-B855-35E63F37793D}"/>
              </a:ext>
            </a:extLst>
          </p:cNvPr>
          <p:cNvCxnSpPr/>
          <p:nvPr/>
        </p:nvCxnSpPr>
        <p:spPr>
          <a:xfrm>
            <a:off x="2521762" y="1455219"/>
            <a:ext cx="7677553" cy="0"/>
          </a:xfrm>
          <a:prstGeom prst="line">
            <a:avLst/>
          </a:prstGeom>
          <a:noFill/>
          <a:ln w="15875">
            <a:solidFill>
              <a:schemeClr val="accent1"/>
            </a:solidFill>
          </a:ln>
        </p:spPr>
      </p:cxnSp>
      <p:cxnSp>
        <p:nvCxnSpPr>
          <p:cNvPr id="10" name="Connettore 1 10">
            <a:extLst>
              <a:ext uri="{FF2B5EF4-FFF2-40B4-BE49-F238E27FC236}">
                <a16:creationId xmlns:a16="http://schemas.microsoft.com/office/drawing/2014/main" id="{71FA81BC-E3AA-47DF-9942-E006D1943425}"/>
              </a:ext>
            </a:extLst>
          </p:cNvPr>
          <p:cNvCxnSpPr/>
          <p:nvPr/>
        </p:nvCxnSpPr>
        <p:spPr>
          <a:xfrm flipV="1">
            <a:off x="6266176" y="1445693"/>
            <a:ext cx="0" cy="31117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1">
            <a:extLst>
              <a:ext uri="{FF2B5EF4-FFF2-40B4-BE49-F238E27FC236}">
                <a16:creationId xmlns:a16="http://schemas.microsoft.com/office/drawing/2014/main" id="{5C23DE6B-2E6E-490A-A1E6-4147A1E134E9}"/>
              </a:ext>
            </a:extLst>
          </p:cNvPr>
          <p:cNvCxnSpPr/>
          <p:nvPr/>
        </p:nvCxnSpPr>
        <p:spPr>
          <a:xfrm flipV="1">
            <a:off x="2533597" y="1450550"/>
            <a:ext cx="0" cy="31117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2">
            <a:extLst>
              <a:ext uri="{FF2B5EF4-FFF2-40B4-BE49-F238E27FC236}">
                <a16:creationId xmlns:a16="http://schemas.microsoft.com/office/drawing/2014/main" id="{B6CC6141-FEDD-4AB0-B396-CFB3EE857DFA}"/>
              </a:ext>
            </a:extLst>
          </p:cNvPr>
          <p:cNvCxnSpPr/>
          <p:nvPr/>
        </p:nvCxnSpPr>
        <p:spPr>
          <a:xfrm flipV="1">
            <a:off x="10199313" y="1449162"/>
            <a:ext cx="0" cy="31117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ccia a gallone 12">
            <a:extLst>
              <a:ext uri="{FF2B5EF4-FFF2-40B4-BE49-F238E27FC236}">
                <a16:creationId xmlns:a16="http://schemas.microsoft.com/office/drawing/2014/main" id="{CF48575D-985B-436D-8D9F-85A53197702A}"/>
              </a:ext>
            </a:extLst>
          </p:cNvPr>
          <p:cNvSpPr/>
          <p:nvPr/>
        </p:nvSpPr>
        <p:spPr>
          <a:xfrm>
            <a:off x="1851911" y="4320489"/>
            <a:ext cx="2286000" cy="1630017"/>
          </a:xfrm>
          <a:prstGeom prst="chevron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rgbClr val="82D2A0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14" name="Freccia a gallone 13">
            <a:extLst>
              <a:ext uri="{FF2B5EF4-FFF2-40B4-BE49-F238E27FC236}">
                <a16:creationId xmlns:a16="http://schemas.microsoft.com/office/drawing/2014/main" id="{C4533E0C-5270-4D30-97B8-07D31F123178}"/>
              </a:ext>
            </a:extLst>
          </p:cNvPr>
          <p:cNvSpPr/>
          <p:nvPr/>
        </p:nvSpPr>
        <p:spPr>
          <a:xfrm>
            <a:off x="3536595" y="4320489"/>
            <a:ext cx="2286000" cy="1630017"/>
          </a:xfrm>
          <a:prstGeom prst="chevron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rgbClr val="82D2A0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15" name="Freccia a gallone 14">
            <a:extLst>
              <a:ext uri="{FF2B5EF4-FFF2-40B4-BE49-F238E27FC236}">
                <a16:creationId xmlns:a16="http://schemas.microsoft.com/office/drawing/2014/main" id="{4915EB48-9C2A-403E-ACCB-3335300F71E3}"/>
              </a:ext>
            </a:extLst>
          </p:cNvPr>
          <p:cNvSpPr/>
          <p:nvPr/>
        </p:nvSpPr>
        <p:spPr>
          <a:xfrm>
            <a:off x="5216304" y="4320489"/>
            <a:ext cx="2286000" cy="1630017"/>
          </a:xfrm>
          <a:prstGeom prst="chevron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rgbClr val="82D2A0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16" name="Freccia a gallone 15">
            <a:extLst>
              <a:ext uri="{FF2B5EF4-FFF2-40B4-BE49-F238E27FC236}">
                <a16:creationId xmlns:a16="http://schemas.microsoft.com/office/drawing/2014/main" id="{0C9A7889-8398-40F3-81EA-2ECC20FC3E8A}"/>
              </a:ext>
            </a:extLst>
          </p:cNvPr>
          <p:cNvSpPr/>
          <p:nvPr/>
        </p:nvSpPr>
        <p:spPr>
          <a:xfrm>
            <a:off x="6839697" y="4320489"/>
            <a:ext cx="2375187" cy="1630017"/>
          </a:xfrm>
          <a:prstGeom prst="chevron">
            <a:avLst/>
          </a:prstGeom>
          <a:gradFill>
            <a:gsLst>
              <a:gs pos="0">
                <a:srgbClr val="C00000"/>
              </a:gs>
              <a:gs pos="38000">
                <a:srgbClr val="FFC000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17" name="Freccia a gallone 16">
            <a:extLst>
              <a:ext uri="{FF2B5EF4-FFF2-40B4-BE49-F238E27FC236}">
                <a16:creationId xmlns:a16="http://schemas.microsoft.com/office/drawing/2014/main" id="{0490AE10-0927-4BDB-A4FB-C2B1658A86F4}"/>
              </a:ext>
            </a:extLst>
          </p:cNvPr>
          <p:cNvSpPr/>
          <p:nvPr/>
        </p:nvSpPr>
        <p:spPr>
          <a:xfrm>
            <a:off x="8474685" y="4320488"/>
            <a:ext cx="2611528" cy="1630017"/>
          </a:xfrm>
          <a:prstGeom prst="chevron">
            <a:avLst/>
          </a:prstGeom>
          <a:gradFill>
            <a:gsLst>
              <a:gs pos="0">
                <a:srgbClr val="C00000"/>
              </a:gs>
              <a:gs pos="38000">
                <a:srgbClr val="FFC000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4971F78-7778-4D5F-8FC8-ED24A1540A61}"/>
              </a:ext>
            </a:extLst>
          </p:cNvPr>
          <p:cNvSpPr txBox="1"/>
          <p:nvPr/>
        </p:nvSpPr>
        <p:spPr>
          <a:xfrm>
            <a:off x="2359633" y="4608771"/>
            <a:ext cx="1530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Montserrat" panose="00000500000000000000" pitchFamily="2" charset="0"/>
              </a:rPr>
              <a:t>Formazione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Comitato 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Tecnico 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Scientifico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23BB440-02FC-4FF7-A6B9-5AF2D1FB36EC}"/>
              </a:ext>
            </a:extLst>
          </p:cNvPr>
          <p:cNvSpPr txBox="1"/>
          <p:nvPr/>
        </p:nvSpPr>
        <p:spPr>
          <a:xfrm>
            <a:off x="5597072" y="4509864"/>
            <a:ext cx="17124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Montserrat" panose="00000500000000000000" pitchFamily="2" charset="0"/>
              </a:rPr>
              <a:t>Selezione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consulenti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per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Assistenza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Tecnica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51172186-7E9E-4AFB-968E-8FFF1456907E}"/>
              </a:ext>
            </a:extLst>
          </p:cNvPr>
          <p:cNvSpPr txBox="1"/>
          <p:nvPr/>
        </p:nvSpPr>
        <p:spPr>
          <a:xfrm>
            <a:off x="4161987" y="4824214"/>
            <a:ext cx="1530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Montserrat" panose="00000500000000000000" pitchFamily="2" charset="0"/>
              </a:rPr>
              <a:t>Selezione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beneficiari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42B3D0F9-97E4-4023-92BB-F3CE00898355}"/>
              </a:ext>
            </a:extLst>
          </p:cNvPr>
          <p:cNvSpPr txBox="1"/>
          <p:nvPr/>
        </p:nvSpPr>
        <p:spPr>
          <a:xfrm>
            <a:off x="7461721" y="4819894"/>
            <a:ext cx="1530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Montserrat" panose="00000500000000000000" pitchFamily="2" charset="0"/>
              </a:rPr>
              <a:t>Attività 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preliminari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03BC314-7715-47EA-B052-CC54AA7BE6B3}"/>
              </a:ext>
            </a:extLst>
          </p:cNvPr>
          <p:cNvSpPr txBox="1"/>
          <p:nvPr/>
        </p:nvSpPr>
        <p:spPr>
          <a:xfrm>
            <a:off x="9024361" y="4750774"/>
            <a:ext cx="19258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Montserrat" panose="00000500000000000000" pitchFamily="2" charset="0"/>
              </a:rPr>
              <a:t>Implementazione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Assistenza</a:t>
            </a:r>
          </a:p>
          <a:p>
            <a:pPr algn="ctr"/>
            <a:r>
              <a:rPr lang="it-IT" sz="1400" b="1" dirty="0">
                <a:latin typeface="Montserrat" panose="00000500000000000000" pitchFamily="2" charset="0"/>
              </a:rPr>
              <a:t>Tecnica</a:t>
            </a: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2E18782-C399-4DD3-BEC7-E40D614BC426}"/>
              </a:ext>
            </a:extLst>
          </p:cNvPr>
          <p:cNvCxnSpPr/>
          <p:nvPr/>
        </p:nvCxnSpPr>
        <p:spPr>
          <a:xfrm>
            <a:off x="2597347" y="3922919"/>
            <a:ext cx="7020339" cy="0"/>
          </a:xfrm>
          <a:prstGeom prst="line">
            <a:avLst/>
          </a:prstGeom>
          <a:ln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e 23">
            <a:extLst>
              <a:ext uri="{FF2B5EF4-FFF2-40B4-BE49-F238E27FC236}">
                <a16:creationId xmlns:a16="http://schemas.microsoft.com/office/drawing/2014/main" id="{2DDDC916-437E-4BE1-9F7C-672991F8A3F6}"/>
              </a:ext>
            </a:extLst>
          </p:cNvPr>
          <p:cNvSpPr/>
          <p:nvPr/>
        </p:nvSpPr>
        <p:spPr>
          <a:xfrm>
            <a:off x="2435007" y="3644626"/>
            <a:ext cx="496957" cy="477079"/>
          </a:xfrm>
          <a:prstGeom prst="ellipse">
            <a:avLst/>
          </a:prstGeom>
          <a:solidFill>
            <a:schemeClr val="bg1"/>
          </a:solidFill>
          <a:ln w="28575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Montserrat" panose="00000500000000000000" pitchFamily="2" charset="0"/>
              </a:rPr>
              <a:t>1</a:t>
            </a:r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3F39F5A8-07F4-4DCE-8425-41CEC85C7FBD}"/>
              </a:ext>
            </a:extLst>
          </p:cNvPr>
          <p:cNvSpPr/>
          <p:nvPr/>
        </p:nvSpPr>
        <p:spPr>
          <a:xfrm>
            <a:off x="4231504" y="3644625"/>
            <a:ext cx="496957" cy="477079"/>
          </a:xfrm>
          <a:prstGeom prst="ellipse">
            <a:avLst/>
          </a:prstGeom>
          <a:solidFill>
            <a:schemeClr val="bg1"/>
          </a:solidFill>
          <a:ln w="28575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Montserrat" panose="00000500000000000000" pitchFamily="2" charset="0"/>
              </a:rPr>
              <a:t>2</a:t>
            </a:r>
          </a:p>
        </p:txBody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id="{F63081FC-8BB3-41A8-9FCD-872104A0CA33}"/>
              </a:ext>
            </a:extLst>
          </p:cNvPr>
          <p:cNvSpPr/>
          <p:nvPr/>
        </p:nvSpPr>
        <p:spPr>
          <a:xfrm>
            <a:off x="6045399" y="3644626"/>
            <a:ext cx="496957" cy="477079"/>
          </a:xfrm>
          <a:prstGeom prst="ellipse">
            <a:avLst/>
          </a:prstGeom>
          <a:solidFill>
            <a:schemeClr val="bg1"/>
          </a:solidFill>
          <a:ln w="28575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Montserrat" panose="00000500000000000000" pitchFamily="2" charset="0"/>
              </a:rPr>
              <a:t>3</a:t>
            </a:r>
          </a:p>
        </p:txBody>
      </p:sp>
      <p:sp>
        <p:nvSpPr>
          <p:cNvPr id="27" name="Ovale 26">
            <a:extLst>
              <a:ext uri="{FF2B5EF4-FFF2-40B4-BE49-F238E27FC236}">
                <a16:creationId xmlns:a16="http://schemas.microsoft.com/office/drawing/2014/main" id="{81186E10-FA6A-4618-B354-3050C8E2012E}"/>
              </a:ext>
            </a:extLst>
          </p:cNvPr>
          <p:cNvSpPr/>
          <p:nvPr/>
        </p:nvSpPr>
        <p:spPr>
          <a:xfrm>
            <a:off x="7547860" y="3644623"/>
            <a:ext cx="496957" cy="477079"/>
          </a:xfrm>
          <a:prstGeom prst="ellipse">
            <a:avLst/>
          </a:prstGeom>
          <a:solidFill>
            <a:schemeClr val="bg1"/>
          </a:solidFill>
          <a:ln w="28575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Montserrat" panose="00000500000000000000" pitchFamily="2" charset="0"/>
              </a:rPr>
              <a:t>4</a:t>
            </a:r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729D7C9B-4556-4AB7-A85E-C154A4EA3A5C}"/>
              </a:ext>
            </a:extLst>
          </p:cNvPr>
          <p:cNvSpPr/>
          <p:nvPr/>
        </p:nvSpPr>
        <p:spPr>
          <a:xfrm>
            <a:off x="9316199" y="3644623"/>
            <a:ext cx="496957" cy="477079"/>
          </a:xfrm>
          <a:prstGeom prst="ellipse">
            <a:avLst/>
          </a:prstGeom>
          <a:solidFill>
            <a:schemeClr val="bg1"/>
          </a:solidFill>
          <a:ln w="28575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Montserrat" panose="00000500000000000000" pitchFamily="2" charset="0"/>
              </a:rPr>
              <a:t>5</a:t>
            </a:r>
          </a:p>
        </p:txBody>
      </p:sp>
      <p:cxnSp>
        <p:nvCxnSpPr>
          <p:cNvPr id="29" name="Connettore 1 10">
            <a:extLst>
              <a:ext uri="{FF2B5EF4-FFF2-40B4-BE49-F238E27FC236}">
                <a16:creationId xmlns:a16="http://schemas.microsoft.com/office/drawing/2014/main" id="{E71518ED-955D-413C-A398-A60AAC5956EF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6278880" y="2846515"/>
            <a:ext cx="1003" cy="353885"/>
          </a:xfrm>
          <a:prstGeom prst="line">
            <a:avLst/>
          </a:prstGeom>
          <a:noFill/>
          <a:ln w="15875">
            <a:solidFill>
              <a:srgbClr val="C00000"/>
            </a:solidFill>
          </a:ln>
        </p:spPr>
      </p:cxnSp>
      <p:cxnSp>
        <p:nvCxnSpPr>
          <p:cNvPr id="30" name="Connettore 1 9">
            <a:extLst>
              <a:ext uri="{FF2B5EF4-FFF2-40B4-BE49-F238E27FC236}">
                <a16:creationId xmlns:a16="http://schemas.microsoft.com/office/drawing/2014/main" id="{0A06008F-A151-4CA8-B98A-3DC65FAA21C7}"/>
              </a:ext>
            </a:extLst>
          </p:cNvPr>
          <p:cNvCxnSpPr>
            <a:cxnSpLocks/>
          </p:cNvCxnSpPr>
          <p:nvPr/>
        </p:nvCxnSpPr>
        <p:spPr>
          <a:xfrm>
            <a:off x="2668546" y="3170417"/>
            <a:ext cx="6896132" cy="1"/>
          </a:xfrm>
          <a:prstGeom prst="line">
            <a:avLst/>
          </a:prstGeom>
          <a:noFill/>
          <a:ln w="15875">
            <a:solidFill>
              <a:srgbClr val="C00000"/>
            </a:solidFill>
          </a:ln>
        </p:spPr>
      </p:cxnSp>
      <p:cxnSp>
        <p:nvCxnSpPr>
          <p:cNvPr id="31" name="Connettore 1 10">
            <a:extLst>
              <a:ext uri="{FF2B5EF4-FFF2-40B4-BE49-F238E27FC236}">
                <a16:creationId xmlns:a16="http://schemas.microsoft.com/office/drawing/2014/main" id="{CB29521A-B188-40C2-9F89-EB8AF07651BA}"/>
              </a:ext>
            </a:extLst>
          </p:cNvPr>
          <p:cNvCxnSpPr>
            <a:cxnSpLocks/>
          </p:cNvCxnSpPr>
          <p:nvPr/>
        </p:nvCxnSpPr>
        <p:spPr>
          <a:xfrm flipV="1">
            <a:off x="6277249" y="3170418"/>
            <a:ext cx="0" cy="320372"/>
          </a:xfrm>
          <a:prstGeom prst="line">
            <a:avLst/>
          </a:prstGeom>
          <a:noFill/>
          <a:ln w="15875">
            <a:solidFill>
              <a:srgbClr val="C00000"/>
            </a:solidFill>
          </a:ln>
        </p:spPr>
      </p:cxnSp>
      <p:cxnSp>
        <p:nvCxnSpPr>
          <p:cNvPr id="32" name="Connettore 1 10">
            <a:extLst>
              <a:ext uri="{FF2B5EF4-FFF2-40B4-BE49-F238E27FC236}">
                <a16:creationId xmlns:a16="http://schemas.microsoft.com/office/drawing/2014/main" id="{B060D664-E7B9-44D3-9749-83EADDB9B73F}"/>
              </a:ext>
            </a:extLst>
          </p:cNvPr>
          <p:cNvCxnSpPr>
            <a:cxnSpLocks/>
          </p:cNvCxnSpPr>
          <p:nvPr/>
        </p:nvCxnSpPr>
        <p:spPr>
          <a:xfrm flipV="1">
            <a:off x="2683485" y="3170417"/>
            <a:ext cx="0" cy="320372"/>
          </a:xfrm>
          <a:prstGeom prst="line">
            <a:avLst/>
          </a:prstGeom>
          <a:noFill/>
          <a:ln w="15875">
            <a:solidFill>
              <a:srgbClr val="C00000"/>
            </a:solidFill>
          </a:ln>
        </p:spPr>
      </p:cxnSp>
      <p:cxnSp>
        <p:nvCxnSpPr>
          <p:cNvPr id="33" name="Connettore 1 10">
            <a:extLst>
              <a:ext uri="{FF2B5EF4-FFF2-40B4-BE49-F238E27FC236}">
                <a16:creationId xmlns:a16="http://schemas.microsoft.com/office/drawing/2014/main" id="{E79E9F24-E86B-46DF-BA8A-D641404D10D0}"/>
              </a:ext>
            </a:extLst>
          </p:cNvPr>
          <p:cNvCxnSpPr>
            <a:cxnSpLocks/>
          </p:cNvCxnSpPr>
          <p:nvPr/>
        </p:nvCxnSpPr>
        <p:spPr>
          <a:xfrm flipV="1">
            <a:off x="4470544" y="3167266"/>
            <a:ext cx="0" cy="320372"/>
          </a:xfrm>
          <a:prstGeom prst="line">
            <a:avLst/>
          </a:prstGeom>
          <a:noFill/>
          <a:ln w="15875">
            <a:solidFill>
              <a:srgbClr val="C00000"/>
            </a:solidFill>
          </a:ln>
        </p:spPr>
      </p:cxnSp>
      <p:cxnSp>
        <p:nvCxnSpPr>
          <p:cNvPr id="34" name="Connettore 1 10">
            <a:extLst>
              <a:ext uri="{FF2B5EF4-FFF2-40B4-BE49-F238E27FC236}">
                <a16:creationId xmlns:a16="http://schemas.microsoft.com/office/drawing/2014/main" id="{72A9CA15-A63A-416A-8C74-57943D2DE127}"/>
              </a:ext>
            </a:extLst>
          </p:cNvPr>
          <p:cNvCxnSpPr>
            <a:cxnSpLocks/>
          </p:cNvCxnSpPr>
          <p:nvPr/>
        </p:nvCxnSpPr>
        <p:spPr>
          <a:xfrm flipV="1">
            <a:off x="7796339" y="3164298"/>
            <a:ext cx="0" cy="320372"/>
          </a:xfrm>
          <a:prstGeom prst="line">
            <a:avLst/>
          </a:prstGeom>
          <a:noFill/>
          <a:ln w="15875">
            <a:solidFill>
              <a:srgbClr val="C00000"/>
            </a:solidFill>
          </a:ln>
        </p:spPr>
      </p:cxnSp>
      <p:cxnSp>
        <p:nvCxnSpPr>
          <p:cNvPr id="35" name="Connettore 1 10">
            <a:extLst>
              <a:ext uri="{FF2B5EF4-FFF2-40B4-BE49-F238E27FC236}">
                <a16:creationId xmlns:a16="http://schemas.microsoft.com/office/drawing/2014/main" id="{F28E99D7-2725-46CD-B3D0-02207546B593}"/>
              </a:ext>
            </a:extLst>
          </p:cNvPr>
          <p:cNvCxnSpPr>
            <a:cxnSpLocks/>
          </p:cNvCxnSpPr>
          <p:nvPr/>
        </p:nvCxnSpPr>
        <p:spPr>
          <a:xfrm flipV="1">
            <a:off x="9564677" y="3167266"/>
            <a:ext cx="0" cy="320372"/>
          </a:xfrm>
          <a:prstGeom prst="line">
            <a:avLst/>
          </a:prstGeom>
          <a:noFill/>
          <a:ln w="15875">
            <a:solidFill>
              <a:srgbClr val="C00000"/>
            </a:solidFill>
          </a:ln>
        </p:spPr>
      </p:cxnSp>
    </p:spTree>
    <p:extLst>
      <p:ext uri="{BB962C8B-B14F-4D97-AF65-F5344CB8AC3E}">
        <p14:creationId xmlns:p14="http://schemas.microsoft.com/office/powerpoint/2010/main" val="126921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164E2B1F-E9A3-42E5-B4E5-D12714384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3766" y="228050"/>
            <a:ext cx="10442573" cy="9709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it-IT" dirty="0">
                <a:ea typeface="ＭＳ Ｐゴシック" pitchFamily="1" charset="-128"/>
              </a:rPr>
              <a:t>ATTIVITÀ PRELIMINARI </a:t>
            </a:r>
            <a:br>
              <a:rPr lang="it-IT" sz="3733" dirty="0">
                <a:ea typeface="ＭＳ Ｐゴシック" pitchFamily="1" charset="-128"/>
              </a:rPr>
            </a:br>
            <a:r>
              <a:rPr lang="it-IT" sz="1600" dirty="0">
                <a:ea typeface="ＭＳ Ｐゴシック" pitchFamily="1" charset="-128"/>
              </a:rPr>
              <a:t>(già concluse per gli enti selezionati nel 2017)</a:t>
            </a:r>
            <a:endParaRPr lang="it-IT" altLang="it-IT" sz="3733" dirty="0">
              <a:ea typeface="ＭＳ Ｐゴシック" pitchFamily="1" charset="-128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C2139DF1-9045-4C0C-BBD1-9FA34062C19A}"/>
              </a:ext>
            </a:extLst>
          </p:cNvPr>
          <p:cNvSpPr txBox="1"/>
          <p:nvPr/>
        </p:nvSpPr>
        <p:spPr>
          <a:xfrm>
            <a:off x="228315" y="1527812"/>
            <a:ext cx="284400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Mantova 1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Unione San Giorgio-Bigarello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Roncoferraro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Porto Mantovano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Marmirolo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FA9EDC8-13EE-4B48-9CA7-FF2646E2CC5D}"/>
              </a:ext>
            </a:extLst>
          </p:cNvPr>
          <p:cNvSpPr txBox="1"/>
          <p:nvPr/>
        </p:nvSpPr>
        <p:spPr>
          <a:xfrm>
            <a:off x="211152" y="2549886"/>
            <a:ext cx="319391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Mantova 2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Asola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Gambara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Acquanegra sul Chiese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Canneto sull’Oglio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BE0E117-5941-4C40-840E-2EBB8F919DCD}"/>
              </a:ext>
            </a:extLst>
          </p:cNvPr>
          <p:cNvSpPr txBox="1"/>
          <p:nvPr/>
        </p:nvSpPr>
        <p:spPr>
          <a:xfrm>
            <a:off x="188879" y="3584941"/>
            <a:ext cx="317788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Cremona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Provincia di Cremona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Crema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Caperganica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Montodine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9F17357A-389A-4C77-B799-776E5764EAEC}"/>
              </a:ext>
            </a:extLst>
          </p:cNvPr>
          <p:cNvSpPr txBox="1"/>
          <p:nvPr/>
        </p:nvSpPr>
        <p:spPr>
          <a:xfrm>
            <a:off x="193127" y="4689472"/>
            <a:ext cx="24073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Milano 1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Città Metropolitana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Pioltello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4498897A-85D8-4829-B79B-F9DACFE439C9}"/>
              </a:ext>
            </a:extLst>
          </p:cNvPr>
          <p:cNvSpPr txBox="1"/>
          <p:nvPr/>
        </p:nvSpPr>
        <p:spPr>
          <a:xfrm>
            <a:off x="248668" y="5409406"/>
            <a:ext cx="317356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Milano 2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Inzago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Cassano d’Adda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D0FAB57B-3DBC-48EB-A6BA-4FB7C6675343}"/>
              </a:ext>
            </a:extLst>
          </p:cNvPr>
          <p:cNvSpPr txBox="1"/>
          <p:nvPr/>
        </p:nvSpPr>
        <p:spPr>
          <a:xfrm>
            <a:off x="267047" y="6087368"/>
            <a:ext cx="313248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Milano 3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Magnago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Cardano al Campo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A8FEAD9-4659-4300-8225-B77DC66F2776}"/>
              </a:ext>
            </a:extLst>
          </p:cNvPr>
          <p:cNvSpPr txBox="1"/>
          <p:nvPr/>
        </p:nvSpPr>
        <p:spPr>
          <a:xfrm>
            <a:off x="244352" y="1176862"/>
            <a:ext cx="343938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C00000"/>
                </a:solidFill>
                <a:latin typeface="Montserrat" panose="00000500000000000000" pitchFamily="2" charset="0"/>
              </a:rPr>
              <a:t>Beneficiari selezionati - aprile 2017</a:t>
            </a:r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C1EAEE2B-F6AF-4114-BFD8-AF318BB636CF}"/>
              </a:ext>
            </a:extLst>
          </p:cNvPr>
          <p:cNvCxnSpPr>
            <a:cxnSpLocks/>
          </p:cNvCxnSpPr>
          <p:nvPr/>
        </p:nvCxnSpPr>
        <p:spPr>
          <a:xfrm>
            <a:off x="4981084" y="1730805"/>
            <a:ext cx="0" cy="4727853"/>
          </a:xfrm>
          <a:prstGeom prst="line">
            <a:avLst/>
          </a:prstGeom>
          <a:ln>
            <a:solidFill>
              <a:srgbClr val="82D2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71A52B3E-D160-4FB6-AE38-6A66108D19CD}"/>
              </a:ext>
            </a:extLst>
          </p:cNvPr>
          <p:cNvCxnSpPr>
            <a:cxnSpLocks/>
          </p:cNvCxnSpPr>
          <p:nvPr/>
        </p:nvCxnSpPr>
        <p:spPr>
          <a:xfrm>
            <a:off x="3958419" y="1330750"/>
            <a:ext cx="3312051" cy="0"/>
          </a:xfrm>
          <a:prstGeom prst="straightConnector1">
            <a:avLst/>
          </a:prstGeom>
          <a:ln>
            <a:solidFill>
              <a:srgbClr val="82D2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E4507CE0-EA16-403E-A7A8-3A201188121A}"/>
              </a:ext>
            </a:extLst>
          </p:cNvPr>
          <p:cNvSpPr txBox="1"/>
          <p:nvPr/>
        </p:nvSpPr>
        <p:spPr>
          <a:xfrm>
            <a:off x="7298280" y="1179093"/>
            <a:ext cx="3911056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C00000"/>
                </a:solidFill>
                <a:latin typeface="Montserrat" panose="00000500000000000000" pitchFamily="2" charset="0"/>
              </a:rPr>
              <a:t>Esiti attività preliminari - ottobre 2017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E1BEDB4A-146D-4C20-9C81-75CDE1AEEF00}"/>
              </a:ext>
            </a:extLst>
          </p:cNvPr>
          <p:cNvSpPr txBox="1"/>
          <p:nvPr/>
        </p:nvSpPr>
        <p:spPr>
          <a:xfrm>
            <a:off x="7146918" y="1617028"/>
            <a:ext cx="336095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Mantova 1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Unione San Giorgio-Bigarello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Roncoferraro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Porto Mantovano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Marmirolo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Asola (Mantova 2)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Gambara (Mantova 2)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80AE9752-044B-4FCA-87A0-67D17BF270BA}"/>
              </a:ext>
            </a:extLst>
          </p:cNvPr>
          <p:cNvSpPr txBox="1"/>
          <p:nvPr/>
        </p:nvSpPr>
        <p:spPr>
          <a:xfrm>
            <a:off x="7158970" y="3043917"/>
            <a:ext cx="24073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Cremona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Provincia di Cremona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Crema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Caperganica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Montodine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85380528-96DD-4344-AC47-C6EBDC919B2C}"/>
              </a:ext>
            </a:extLst>
          </p:cNvPr>
          <p:cNvSpPr txBox="1"/>
          <p:nvPr/>
        </p:nvSpPr>
        <p:spPr>
          <a:xfrm>
            <a:off x="7211198" y="4124558"/>
            <a:ext cx="24073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Milano 1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Città Metropolitana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Pioltello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12BE541D-A884-4F7A-8D00-84C012249915}"/>
              </a:ext>
            </a:extLst>
          </p:cNvPr>
          <p:cNvSpPr txBox="1"/>
          <p:nvPr/>
        </p:nvSpPr>
        <p:spPr>
          <a:xfrm>
            <a:off x="7210398" y="4805089"/>
            <a:ext cx="352984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latin typeface="Montserrat" panose="00000500000000000000" pitchFamily="2" charset="0"/>
              </a:rPr>
              <a:t>Milano 2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Magnago (Milano 3)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Cardano al Campo (Milano 3)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Inzago</a:t>
            </a:r>
          </a:p>
          <a:p>
            <a:endParaRPr lang="it-IT" sz="1300" dirty="0">
              <a:latin typeface="Montserrat" panose="00000500000000000000" pitchFamily="2" charset="0"/>
            </a:endParaRP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DCB01338-5287-4105-B855-328F15D6F0E6}"/>
              </a:ext>
            </a:extLst>
          </p:cNvPr>
          <p:cNvSpPr txBox="1"/>
          <p:nvPr/>
        </p:nvSpPr>
        <p:spPr>
          <a:xfrm>
            <a:off x="7211198" y="5840923"/>
            <a:ext cx="3390901" cy="892552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b="1" dirty="0">
                <a:solidFill>
                  <a:srgbClr val="C00000"/>
                </a:solidFill>
                <a:latin typeface="Montserrat" panose="00000500000000000000" pitchFamily="2" charset="0"/>
              </a:rPr>
              <a:t>ENTI ESCLUSI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Cassano (Milano  2)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Acquanegra (Mantova 2)</a:t>
            </a:r>
          </a:p>
          <a:p>
            <a:r>
              <a:rPr lang="it-IT" sz="1300" dirty="0">
                <a:latin typeface="Montserrat" panose="00000500000000000000" pitchFamily="2" charset="0"/>
              </a:rPr>
              <a:t>Comune di Canneto (Mantova 2)</a:t>
            </a:r>
          </a:p>
        </p:txBody>
      </p: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2F60E1F8-282E-4194-AA89-2DA58F0C6F17}"/>
              </a:ext>
            </a:extLst>
          </p:cNvPr>
          <p:cNvGrpSpPr/>
          <p:nvPr/>
        </p:nvGrpSpPr>
        <p:grpSpPr>
          <a:xfrm>
            <a:off x="3397697" y="1707529"/>
            <a:ext cx="1147377" cy="4922421"/>
            <a:chOff x="2895957" y="1473245"/>
            <a:chExt cx="1147376" cy="4376599"/>
          </a:xfrm>
        </p:grpSpPr>
        <p:sp>
          <p:nvSpPr>
            <p:cNvPr id="53" name="Freccia a gallone 52">
              <a:extLst>
                <a:ext uri="{FF2B5EF4-FFF2-40B4-BE49-F238E27FC236}">
                  <a16:creationId xmlns:a16="http://schemas.microsoft.com/office/drawing/2014/main" id="{A44C821A-0CF8-45E2-9080-B3BEE90F54E0}"/>
                </a:ext>
              </a:extLst>
            </p:cNvPr>
            <p:cNvSpPr/>
            <p:nvPr/>
          </p:nvSpPr>
          <p:spPr>
            <a:xfrm rot="16200000">
              <a:off x="1293613" y="3100125"/>
              <a:ext cx="4376599" cy="1122840"/>
            </a:xfrm>
            <a:prstGeom prst="chevron">
              <a:avLst/>
            </a:prstGeom>
            <a:gradFill>
              <a:gsLst>
                <a:gs pos="55000">
                  <a:srgbClr val="82D2A0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54" name="CasellaDiTesto 53">
              <a:extLst>
                <a:ext uri="{FF2B5EF4-FFF2-40B4-BE49-F238E27FC236}">
                  <a16:creationId xmlns:a16="http://schemas.microsoft.com/office/drawing/2014/main" id="{3F98BCD2-9327-42B7-8493-F817503F3D29}"/>
                </a:ext>
              </a:extLst>
            </p:cNvPr>
            <p:cNvSpPr txBox="1"/>
            <p:nvPr/>
          </p:nvSpPr>
          <p:spPr>
            <a:xfrm>
              <a:off x="2895957" y="2404525"/>
              <a:ext cx="1135365" cy="183344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>
                  <a:solidFill>
                    <a:srgbClr val="C00000"/>
                  </a:solidFill>
                  <a:latin typeface="Montserrat" panose="00000500000000000000" pitchFamily="2" charset="0"/>
                </a:rPr>
                <a:t>18 enti</a:t>
              </a:r>
            </a:p>
            <a:p>
              <a:pPr algn="ctr"/>
              <a:endParaRPr lang="it-IT" sz="1600" dirty="0">
                <a:solidFill>
                  <a:srgbClr val="C00000"/>
                </a:solidFill>
                <a:latin typeface="Montserrat" panose="00000500000000000000" pitchFamily="2" charset="0"/>
              </a:endParaRPr>
            </a:p>
            <a:p>
              <a:pPr algn="ctr"/>
              <a:r>
                <a:rPr lang="it-IT" sz="1600" dirty="0">
                  <a:solidFill>
                    <a:srgbClr val="C00000"/>
                  </a:solidFill>
                  <a:latin typeface="Montserrat" panose="00000500000000000000" pitchFamily="2" charset="0"/>
                </a:rPr>
                <a:t>317 edifici</a:t>
              </a:r>
            </a:p>
            <a:p>
              <a:pPr algn="ctr"/>
              <a:endParaRPr lang="it-IT" sz="1600" dirty="0">
                <a:solidFill>
                  <a:srgbClr val="C00000"/>
                </a:solidFill>
                <a:latin typeface="Montserrat" panose="00000500000000000000" pitchFamily="2" charset="0"/>
              </a:endParaRPr>
            </a:p>
            <a:p>
              <a:pPr algn="ctr"/>
              <a:r>
                <a:rPr lang="it-IT" sz="1600" dirty="0">
                  <a:solidFill>
                    <a:srgbClr val="C00000"/>
                  </a:solidFill>
                  <a:latin typeface="Montserrat" panose="00000500000000000000" pitchFamily="2" charset="0"/>
                </a:rPr>
                <a:t>2 impianti di IP</a:t>
              </a:r>
            </a:p>
          </p:txBody>
        </p:sp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DE0C81BB-B954-4B66-81B4-C3CD1CC99362}"/>
              </a:ext>
            </a:extLst>
          </p:cNvPr>
          <p:cNvGrpSpPr/>
          <p:nvPr/>
        </p:nvGrpSpPr>
        <p:grpSpPr>
          <a:xfrm>
            <a:off x="10816172" y="1929463"/>
            <a:ext cx="1147317" cy="3749444"/>
            <a:chOff x="7845467" y="1648628"/>
            <a:chExt cx="1147317" cy="3575764"/>
          </a:xfrm>
        </p:grpSpPr>
        <p:sp>
          <p:nvSpPr>
            <p:cNvPr id="56" name="Freccia a gallone 55">
              <a:extLst>
                <a:ext uri="{FF2B5EF4-FFF2-40B4-BE49-F238E27FC236}">
                  <a16:creationId xmlns:a16="http://schemas.microsoft.com/office/drawing/2014/main" id="{6455E72E-AD1A-4002-B576-C414C25D7B1A}"/>
                </a:ext>
              </a:extLst>
            </p:cNvPr>
            <p:cNvSpPr/>
            <p:nvPr/>
          </p:nvSpPr>
          <p:spPr>
            <a:xfrm rot="16200000">
              <a:off x="6619005" y="2875090"/>
              <a:ext cx="3575764" cy="1122840"/>
            </a:xfrm>
            <a:prstGeom prst="chevron">
              <a:avLst/>
            </a:prstGeom>
            <a:gradFill>
              <a:gsLst>
                <a:gs pos="63000">
                  <a:srgbClr val="82D2A0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6AE52786-1032-4357-9691-C6E4FF0EED70}"/>
                </a:ext>
              </a:extLst>
            </p:cNvPr>
            <p:cNvSpPr txBox="1"/>
            <p:nvPr/>
          </p:nvSpPr>
          <p:spPr>
            <a:xfrm>
              <a:off x="7857418" y="2841451"/>
              <a:ext cx="1135366" cy="107721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>
                  <a:solidFill>
                    <a:srgbClr val="C00000"/>
                  </a:solidFill>
                  <a:latin typeface="Montserrat" panose="00000500000000000000" pitchFamily="2" charset="0"/>
                </a:rPr>
                <a:t>15 enti</a:t>
              </a:r>
            </a:p>
            <a:p>
              <a:pPr algn="ctr"/>
              <a:endParaRPr lang="it-IT" sz="1600" dirty="0">
                <a:solidFill>
                  <a:srgbClr val="C00000"/>
                </a:solidFill>
                <a:latin typeface="Montserrat" panose="00000500000000000000" pitchFamily="2" charset="0"/>
              </a:endParaRPr>
            </a:p>
            <a:p>
              <a:pPr algn="ctr"/>
              <a:r>
                <a:rPr lang="it-IT" sz="1600" dirty="0">
                  <a:solidFill>
                    <a:srgbClr val="C00000"/>
                  </a:solidFill>
                  <a:latin typeface="Montserrat" panose="00000500000000000000" pitchFamily="2" charset="0"/>
                </a:rPr>
                <a:t>298 edifici</a:t>
              </a:r>
            </a:p>
          </p:txBody>
        </p:sp>
      </p:grpSp>
      <p:sp>
        <p:nvSpPr>
          <p:cNvPr id="58" name="Freccia a gallone 57">
            <a:extLst>
              <a:ext uri="{FF2B5EF4-FFF2-40B4-BE49-F238E27FC236}">
                <a16:creationId xmlns:a16="http://schemas.microsoft.com/office/drawing/2014/main" id="{2F872DA0-E387-4581-991D-169C0D570D72}"/>
              </a:ext>
            </a:extLst>
          </p:cNvPr>
          <p:cNvSpPr/>
          <p:nvPr/>
        </p:nvSpPr>
        <p:spPr>
          <a:xfrm rot="16200000">
            <a:off x="10682202" y="5475596"/>
            <a:ext cx="1390792" cy="1122840"/>
          </a:xfrm>
          <a:prstGeom prst="chevron">
            <a:avLst/>
          </a:prstGeom>
          <a:gradFill>
            <a:gsLst>
              <a:gs pos="42000">
                <a:srgbClr val="C00000"/>
              </a:gs>
              <a:gs pos="100000">
                <a:srgbClr val="FFC000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3BD75497-5F79-4700-A717-C4394C6B9E15}"/>
              </a:ext>
            </a:extLst>
          </p:cNvPr>
          <p:cNvCxnSpPr>
            <a:cxnSpLocks/>
          </p:cNvCxnSpPr>
          <p:nvPr/>
        </p:nvCxnSpPr>
        <p:spPr>
          <a:xfrm>
            <a:off x="7134472" y="1767934"/>
            <a:ext cx="0" cy="4727853"/>
          </a:xfrm>
          <a:prstGeom prst="line">
            <a:avLst/>
          </a:prstGeom>
          <a:ln>
            <a:solidFill>
              <a:srgbClr val="82D2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B8859CC9-D329-4A19-9238-5B0CA5EA19FE}"/>
              </a:ext>
            </a:extLst>
          </p:cNvPr>
          <p:cNvSpPr txBox="1"/>
          <p:nvPr/>
        </p:nvSpPr>
        <p:spPr>
          <a:xfrm>
            <a:off x="5048079" y="3402235"/>
            <a:ext cx="20739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Montserrat" panose="00000500000000000000" pitchFamily="2" charset="0"/>
              </a:rPr>
              <a:t>SCREENING PRELIMINARE DEGLI EDIFICI E ANALISI DEI CONTRATTI DI FORNITURA DI ENERGIA IN ESSERE </a:t>
            </a:r>
          </a:p>
        </p:txBody>
      </p:sp>
      <p:pic>
        <p:nvPicPr>
          <p:cNvPr id="61" name="Immagine 60" descr="Immagine che contiene strumento scrittorio, stazionario&#10;&#10;Descrizione generata con affidabilità molto elevata">
            <a:extLst>
              <a:ext uri="{FF2B5EF4-FFF2-40B4-BE49-F238E27FC236}">
                <a16:creationId xmlns:a16="http://schemas.microsoft.com/office/drawing/2014/main" id="{2C744B2B-DEB8-4353-A8D7-6FD22398B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6841" y="2684865"/>
            <a:ext cx="687344" cy="58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2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 animBg="1"/>
      <p:bldP spid="58" grpId="0" animBg="1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1">
            <a:extLst>
              <a:ext uri="{FF2B5EF4-FFF2-40B4-BE49-F238E27FC236}">
                <a16:creationId xmlns:a16="http://schemas.microsoft.com/office/drawing/2014/main" id="{4C58FD10-0CC1-4926-8145-C639C675E627}"/>
              </a:ext>
            </a:extLst>
          </p:cNvPr>
          <p:cNvSpPr txBox="1">
            <a:spLocks noChangeArrowheads="1"/>
          </p:cNvSpPr>
          <p:nvPr/>
        </p:nvSpPr>
        <p:spPr>
          <a:xfrm>
            <a:off x="2379591" y="241301"/>
            <a:ext cx="7788451" cy="960395"/>
          </a:xfrm>
          <a:prstGeom prst="rect">
            <a:avLst/>
          </a:prstGeom>
        </p:spPr>
        <p:txBody>
          <a:bodyPr vert="horz" lIns="121920" tIns="60960" rIns="121920" bIns="6096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altLang="it-IT" sz="3733" b="1" dirty="0">
              <a:latin typeface="Montserrat" panose="00000500000000000000" pitchFamily="2" charset="0"/>
              <a:ea typeface="ＭＳ Ｐゴシック" pitchFamily="1" charset="-128"/>
              <a:cs typeface="Trebuchet MS" panose="020B0603020202020204" pitchFamily="34" charset="0"/>
            </a:endParaRP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1D4799FA-D16E-4DEE-A5B4-8820341C2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141" y="204562"/>
            <a:ext cx="8158539" cy="81532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it-IT" sz="3100" dirty="0">
                <a:ea typeface="ＭＳ Ｐゴシック" pitchFamily="1" charset="-128"/>
              </a:rPr>
              <a:t>ASSISTENZA TECNICA</a:t>
            </a:r>
            <a:br>
              <a:rPr lang="it-IT" sz="3733" dirty="0">
                <a:ea typeface="ＭＳ Ｐゴシック" pitchFamily="1" charset="-128"/>
              </a:rPr>
            </a:br>
            <a:r>
              <a:rPr lang="it-IT" sz="1800" dirty="0">
                <a:ea typeface="ＭＳ Ｐゴシック" pitchFamily="1" charset="-128"/>
              </a:rPr>
              <a:t>(in corso per gli enti selezionati nel 2017)</a:t>
            </a:r>
            <a:br>
              <a:rPr lang="it-IT" sz="1800" dirty="0">
                <a:ea typeface="ＭＳ Ｐゴシック" pitchFamily="1" charset="-128"/>
              </a:rPr>
            </a:br>
            <a:endParaRPr lang="it-IT" sz="3733" dirty="0">
              <a:ea typeface="ＭＳ Ｐゴシック" pitchFamily="1" charset="-128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2E0B292-5A16-4F52-907B-8A0E4F99E06F}"/>
              </a:ext>
            </a:extLst>
          </p:cNvPr>
          <p:cNvSpPr txBox="1"/>
          <p:nvPr/>
        </p:nvSpPr>
        <p:spPr>
          <a:xfrm>
            <a:off x="167847" y="2143997"/>
            <a:ext cx="3783980" cy="307777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Montserrat" panose="00000500000000000000" pitchFamily="2" charset="0"/>
              </a:rPr>
              <a:t>Consulenti selezionati da FC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FE77A01-DC4E-44A7-A636-A67C8F867E92}"/>
              </a:ext>
            </a:extLst>
          </p:cNvPr>
          <p:cNvSpPr txBox="1"/>
          <p:nvPr/>
        </p:nvSpPr>
        <p:spPr>
          <a:xfrm>
            <a:off x="119617" y="2538332"/>
            <a:ext cx="4089645" cy="35394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dirty="0">
                <a:latin typeface="Montserrat" panose="00000500000000000000" pitchFamily="2" charset="0"/>
              </a:rPr>
              <a:t>Predisposizione atti preliminari di gara;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dirty="0">
                <a:latin typeface="Montserrat" panose="00000500000000000000" pitchFamily="2" charset="0"/>
              </a:rPr>
              <a:t>Assessment diagnostico delle proprietà;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C00000"/>
                </a:solidFill>
                <a:latin typeface="Montserrat" panose="00000500000000000000" pitchFamily="2" charset="0"/>
              </a:rPr>
              <a:t>Definizione baseline consumi energetici;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dirty="0">
                <a:latin typeface="Montserrat" panose="00000500000000000000" pitchFamily="2" charset="0"/>
              </a:rPr>
              <a:t>Individuazione dei potenziali di risparmio, costi e tempo di ritorno degli investimenti;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dirty="0">
                <a:latin typeface="Montserrat" panose="00000500000000000000" pitchFamily="2" charset="0"/>
              </a:rPr>
              <a:t>Individuazione incentivi attivabili;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dirty="0">
                <a:latin typeface="Montserrat" panose="00000500000000000000" pitchFamily="2" charset="0"/>
              </a:rPr>
              <a:t>Redazione documenti di gara (bandi, capitolati, schemi di contratto quadro e operativi, canoni e risparmi,…);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dirty="0">
                <a:latin typeface="Montserrat" panose="00000500000000000000" pitchFamily="2" charset="0"/>
              </a:rPr>
              <a:t>Assistenza al Responsabile Unico del Procedimento (RUP);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dirty="0">
                <a:latin typeface="Montserrat" panose="00000500000000000000" pitchFamily="2" charset="0"/>
              </a:rPr>
              <a:t>Assistenza nella firma dei contratti con le </a:t>
            </a:r>
            <a:r>
              <a:rPr lang="it-IT" sz="1400" dirty="0" err="1">
                <a:latin typeface="Montserrat" panose="00000500000000000000" pitchFamily="2" charset="0"/>
              </a:rPr>
              <a:t>ESCo</a:t>
            </a:r>
            <a:r>
              <a:rPr lang="it-IT" sz="1400" dirty="0">
                <a:latin typeface="Montserrat" panose="00000500000000000000" pitchFamily="2" charset="0"/>
              </a:rPr>
              <a:t>;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it-IT" sz="1400" dirty="0">
                <a:latin typeface="Montserrat" panose="00000500000000000000" pitchFamily="2" charset="0"/>
              </a:rPr>
              <a:t>…</a:t>
            </a:r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0B248895-C083-4390-B81F-F8D6FBBBB67A}"/>
              </a:ext>
            </a:extLst>
          </p:cNvPr>
          <p:cNvCxnSpPr>
            <a:cxnSpLocks/>
          </p:cNvCxnSpPr>
          <p:nvPr/>
        </p:nvCxnSpPr>
        <p:spPr>
          <a:xfrm>
            <a:off x="4057631" y="2398712"/>
            <a:ext cx="945185" cy="107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0EA02D84-65DB-47AE-B407-2042ECF4416B}"/>
              </a:ext>
            </a:extLst>
          </p:cNvPr>
          <p:cNvSpPr txBox="1"/>
          <p:nvPr/>
        </p:nvSpPr>
        <p:spPr>
          <a:xfrm>
            <a:off x="4022793" y="1939417"/>
            <a:ext cx="1156791" cy="4616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forniscono supporto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F6C0233-3445-4326-9658-FC34D775FD9F}"/>
              </a:ext>
            </a:extLst>
          </p:cNvPr>
          <p:cNvSpPr txBox="1"/>
          <p:nvPr/>
        </p:nvSpPr>
        <p:spPr>
          <a:xfrm>
            <a:off x="5092404" y="2143995"/>
            <a:ext cx="2774776" cy="307777"/>
          </a:xfrm>
          <a:prstGeom prst="rect">
            <a:avLst/>
          </a:prstGeom>
          <a:noFill/>
          <a:ln w="15875">
            <a:solidFill>
              <a:srgbClr val="FFC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Montserrat" panose="00000500000000000000" pitchFamily="2" charset="0"/>
              </a:rPr>
              <a:t>Beneficiari (es. PP.AA.)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3C240E8-C5E6-4822-BFA2-6E135D623646}"/>
              </a:ext>
            </a:extLst>
          </p:cNvPr>
          <p:cNvSpPr txBox="1"/>
          <p:nvPr/>
        </p:nvSpPr>
        <p:spPr>
          <a:xfrm>
            <a:off x="4934194" y="2544046"/>
            <a:ext cx="3008239" cy="35394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marL="228594" indent="-228594">
              <a:buFont typeface="Arial" panose="020B0604020202020204" pitchFamily="34" charset="0"/>
              <a:buChar char="•"/>
              <a:defRPr sz="1250">
                <a:latin typeface="Montserrat" panose="00000500000000000000" pitchFamily="2" charset="0"/>
              </a:defRPr>
            </a:lvl1pPr>
          </a:lstStyle>
          <a:p>
            <a:r>
              <a:rPr lang="it-IT" sz="1400" dirty="0"/>
              <a:t>Individuano le proprietà su cui intervenire;</a:t>
            </a:r>
          </a:p>
          <a:p>
            <a:r>
              <a:rPr lang="it-IT" sz="1400" dirty="0"/>
              <a:t>Forniscono dati e documenti ai consulenti;</a:t>
            </a:r>
          </a:p>
          <a:p>
            <a:r>
              <a:rPr lang="it-IT" sz="1400" dirty="0"/>
              <a:t>Definiscono strategie operative sulla base delle analisi realizzate dai consulenti;</a:t>
            </a:r>
          </a:p>
          <a:p>
            <a:r>
              <a:rPr lang="it-IT" sz="1400" dirty="0"/>
              <a:t>Pubblicano bandi di gara d’appalto (o SUA/CUC di riferimento);</a:t>
            </a:r>
          </a:p>
          <a:p>
            <a:r>
              <a:rPr lang="it-IT" sz="1400" b="1" dirty="0">
                <a:solidFill>
                  <a:srgbClr val="C00000"/>
                </a:solidFill>
              </a:rPr>
              <a:t>Riconoscono un canone alla </a:t>
            </a:r>
            <a:r>
              <a:rPr lang="it-IT" sz="1400" b="1" dirty="0" err="1">
                <a:solidFill>
                  <a:srgbClr val="C00000"/>
                </a:solidFill>
              </a:rPr>
              <a:t>ESCo</a:t>
            </a:r>
            <a:r>
              <a:rPr lang="it-IT" sz="1400" b="1" dirty="0">
                <a:solidFill>
                  <a:srgbClr val="C00000"/>
                </a:solidFill>
              </a:rPr>
              <a:t> (intervento a costo zero);</a:t>
            </a:r>
          </a:p>
          <a:p>
            <a:r>
              <a:rPr lang="it-IT" sz="1400" dirty="0"/>
              <a:t>…</a:t>
            </a:r>
          </a:p>
          <a:p>
            <a:endParaRPr lang="it-IT" sz="1400" dirty="0"/>
          </a:p>
        </p:txBody>
      </p: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80622DB9-BF04-4339-AD5C-2A53F67B2BE0}"/>
              </a:ext>
            </a:extLst>
          </p:cNvPr>
          <p:cNvCxnSpPr>
            <a:cxnSpLocks/>
          </p:cNvCxnSpPr>
          <p:nvPr/>
        </p:nvCxnSpPr>
        <p:spPr>
          <a:xfrm>
            <a:off x="7942433" y="2421087"/>
            <a:ext cx="10504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1688AE14-C921-47BE-BD32-05E2E0EE048D}"/>
              </a:ext>
            </a:extLst>
          </p:cNvPr>
          <p:cNvSpPr txBox="1"/>
          <p:nvPr/>
        </p:nvSpPr>
        <p:spPr>
          <a:xfrm>
            <a:off x="7867180" y="1921406"/>
            <a:ext cx="1239036" cy="4616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20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it-IT" dirty="0"/>
              <a:t>pubblicano bandi di gara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CC9EA8D5-A7F0-4A56-A078-90C6A4A8A6A2}"/>
              </a:ext>
            </a:extLst>
          </p:cNvPr>
          <p:cNvSpPr txBox="1"/>
          <p:nvPr/>
        </p:nvSpPr>
        <p:spPr>
          <a:xfrm>
            <a:off x="9068115" y="2146137"/>
            <a:ext cx="3036550" cy="307777"/>
          </a:xfrm>
          <a:prstGeom prst="rect">
            <a:avLst/>
          </a:prstGeom>
          <a:noFill/>
          <a:ln w="15875">
            <a:solidFill>
              <a:srgbClr val="82D2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Montserrat" panose="00000500000000000000" pitchFamily="2" charset="0"/>
              </a:rPr>
              <a:t>Energy Service Company</a:t>
            </a:r>
            <a:endParaRPr lang="it-IT" sz="1400" i="1" dirty="0">
              <a:latin typeface="Montserrat" panose="00000500000000000000" pitchFamily="2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2E593B29-BEBD-417E-A782-7944B71943D3}"/>
              </a:ext>
            </a:extLst>
          </p:cNvPr>
          <p:cNvSpPr txBox="1"/>
          <p:nvPr/>
        </p:nvSpPr>
        <p:spPr>
          <a:xfrm>
            <a:off x="8992861" y="2561022"/>
            <a:ext cx="3111804" cy="33239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marL="228594" indent="-228594">
              <a:buFont typeface="Arial" panose="020B0604020202020204" pitchFamily="34" charset="0"/>
              <a:buChar char="•"/>
              <a:defRPr sz="1250">
                <a:latin typeface="Montserrat" panose="00000500000000000000" pitchFamily="2" charset="0"/>
              </a:defRPr>
            </a:lvl1pPr>
          </a:lstStyle>
          <a:p>
            <a:r>
              <a:rPr lang="it-IT" sz="1400" dirty="0"/>
              <a:t>Partecipano al bando di gara presentando relazioni illustrative degli interventi proposti;</a:t>
            </a:r>
          </a:p>
          <a:p>
            <a:r>
              <a:rPr lang="it-IT" sz="1400" b="1" dirty="0">
                <a:solidFill>
                  <a:srgbClr val="C00000"/>
                </a:solidFill>
              </a:rPr>
              <a:t>Elaborano il progetto definitivo ed esecutivo;</a:t>
            </a:r>
          </a:p>
          <a:p>
            <a:r>
              <a:rPr lang="it-IT" sz="1400" dirty="0"/>
              <a:t>Stipulano un contratto EPC con le PP.AA.;</a:t>
            </a:r>
          </a:p>
          <a:p>
            <a:r>
              <a:rPr lang="it-IT" sz="1400" dirty="0"/>
              <a:t>Realizzano gli interventi utilizzando capitale proprio o di terzi (Finanziamento Tramite Terzi);</a:t>
            </a:r>
          </a:p>
          <a:p>
            <a:r>
              <a:rPr lang="it-IT" sz="1400" dirty="0"/>
              <a:t>L’investimento è remunerato dal canone corrisposto dalla PP.AA.</a:t>
            </a:r>
          </a:p>
        </p:txBody>
      </p:sp>
      <p:sp>
        <p:nvSpPr>
          <p:cNvPr id="67" name="Rettangolo 66">
            <a:extLst>
              <a:ext uri="{FF2B5EF4-FFF2-40B4-BE49-F238E27FC236}">
                <a16:creationId xmlns:a16="http://schemas.microsoft.com/office/drawing/2014/main" id="{80E2F4F7-6519-41F5-90D6-44DA3C0B73FA}"/>
              </a:ext>
            </a:extLst>
          </p:cNvPr>
          <p:cNvSpPr/>
          <p:nvPr/>
        </p:nvSpPr>
        <p:spPr>
          <a:xfrm>
            <a:off x="673834" y="1109422"/>
            <a:ext cx="108443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Montserrat" panose="00000500000000000000" pitchFamily="2" charset="0"/>
              </a:rPr>
              <a:t>Riqualificazione energetica di edifici e illuminazione con il modello </a:t>
            </a:r>
            <a:r>
              <a:rPr lang="it-IT" sz="1600" dirty="0" err="1">
                <a:solidFill>
                  <a:srgbClr val="C00000"/>
                </a:solidFill>
                <a:latin typeface="Montserrat" panose="00000500000000000000" pitchFamily="2" charset="0"/>
              </a:rPr>
              <a:t>ESCo</a:t>
            </a:r>
            <a:r>
              <a:rPr lang="it-IT" sz="1600" dirty="0">
                <a:solidFill>
                  <a:srgbClr val="C00000"/>
                </a:solidFill>
                <a:latin typeface="Montserrat" panose="00000500000000000000" pitchFamily="2" charset="0"/>
              </a:rPr>
              <a:t> (Energy Service Company) e stipula di un Energy Performance </a:t>
            </a:r>
            <a:r>
              <a:rPr lang="it-IT" sz="1600" dirty="0" err="1">
                <a:solidFill>
                  <a:srgbClr val="C00000"/>
                </a:solidFill>
                <a:latin typeface="Montserrat" panose="00000500000000000000" pitchFamily="2" charset="0"/>
              </a:rPr>
              <a:t>Contract</a:t>
            </a:r>
            <a:r>
              <a:rPr lang="it-IT" sz="1600" dirty="0">
                <a:solidFill>
                  <a:srgbClr val="C00000"/>
                </a:solidFill>
                <a:latin typeface="Montserrat" panose="00000500000000000000" pitchFamily="2" charset="0"/>
              </a:rPr>
              <a:t> - EPC (o Contratto di rendimento energetico – </a:t>
            </a:r>
            <a:r>
              <a:rPr lang="it-IT" sz="1600" dirty="0" err="1">
                <a:solidFill>
                  <a:srgbClr val="C00000"/>
                </a:solidFill>
                <a:latin typeface="Montserrat" panose="00000500000000000000" pitchFamily="2" charset="0"/>
              </a:rPr>
              <a:t>D.Lgs.</a:t>
            </a:r>
            <a:r>
              <a:rPr lang="it-IT" sz="1600" dirty="0">
                <a:solidFill>
                  <a:srgbClr val="C00000"/>
                </a:solidFill>
                <a:latin typeface="Montserrat" panose="00000500000000000000" pitchFamily="2" charset="0"/>
              </a:rPr>
              <a:t> 102/14)</a:t>
            </a:r>
          </a:p>
        </p:txBody>
      </p:sp>
      <p:pic>
        <p:nvPicPr>
          <p:cNvPr id="68" name="Immagine 67" descr="Immagine che contiene grafica vettoriale&#10;&#10;Descrizione generata con affidabilità elevata">
            <a:extLst>
              <a:ext uri="{FF2B5EF4-FFF2-40B4-BE49-F238E27FC236}">
                <a16:creationId xmlns:a16="http://schemas.microsoft.com/office/drawing/2014/main" id="{E5CA6419-E107-486E-8F28-143C46F8E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47" y="1067256"/>
            <a:ext cx="574517" cy="574517"/>
          </a:xfrm>
          <a:prstGeom prst="rect">
            <a:avLst/>
          </a:prstGeom>
        </p:spPr>
      </p:pic>
      <p:sp>
        <p:nvSpPr>
          <p:cNvPr id="69" name="Rettangolo 68">
            <a:extLst>
              <a:ext uri="{FF2B5EF4-FFF2-40B4-BE49-F238E27FC236}">
                <a16:creationId xmlns:a16="http://schemas.microsoft.com/office/drawing/2014/main" id="{F7C31DBF-8DE6-48CF-8941-BCD9986885AC}"/>
              </a:ext>
            </a:extLst>
          </p:cNvPr>
          <p:cNvSpPr/>
          <p:nvPr/>
        </p:nvSpPr>
        <p:spPr>
          <a:xfrm>
            <a:off x="926738" y="6159508"/>
            <a:ext cx="10506319" cy="307777"/>
          </a:xfrm>
          <a:prstGeom prst="rect">
            <a:avLst/>
          </a:prstGeom>
          <a:ln w="12700">
            <a:solidFill>
              <a:srgbClr val="82D2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latin typeface="Montserrat" panose="00000500000000000000" pitchFamily="2" charset="0"/>
              </a:rPr>
              <a:t>Maggiori informazioni nel documento «Illustrazione delle attività di progetto» allegato alla Call for </a:t>
            </a:r>
            <a:r>
              <a:rPr lang="it-IT" sz="1400" dirty="0" err="1">
                <a:latin typeface="Montserrat" panose="00000500000000000000" pitchFamily="2" charset="0"/>
              </a:rPr>
              <a:t>interest</a:t>
            </a:r>
            <a:r>
              <a:rPr lang="it-IT" sz="1400" dirty="0">
                <a:latin typeface="Montserrat" panose="00000500000000000000" pitchFamily="2" charset="0"/>
              </a:rPr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1291056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F7288A-18B6-4EE0-9C03-F9CBB536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Call for </a:t>
            </a:r>
            <a:r>
              <a:rPr lang="it-IT" b="1" dirty="0" err="1"/>
              <a:t>interest</a:t>
            </a:r>
            <a:r>
              <a:rPr lang="it-IT" b="1" dirty="0"/>
              <a:t> 2018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B745DED-A68E-4524-A9F1-CA521A4654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377"/>
            <a:r>
              <a:rPr lang="it-IT"/>
              <a:t>Titolo della presentazione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053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>
            <a:extLst>
              <a:ext uri="{FF2B5EF4-FFF2-40B4-BE49-F238E27FC236}">
                <a16:creationId xmlns:a16="http://schemas.microsoft.com/office/drawing/2014/main" id="{4BDA2AC3-822C-4761-ABBA-3A276F226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815" y="468691"/>
            <a:ext cx="9166371" cy="81011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it-IT" dirty="0">
                <a:ea typeface="ＭＳ Ｐゴシック" pitchFamily="1" charset="-128"/>
              </a:rPr>
              <a:t>ENTI AMMISSIBILI</a:t>
            </a:r>
            <a:br>
              <a:rPr lang="it-IT" dirty="0">
                <a:ea typeface="ＭＳ Ｐゴシック" pitchFamily="1" charset="-128"/>
              </a:rPr>
            </a:br>
            <a:endParaRPr lang="it-IT" dirty="0">
              <a:ea typeface="ＭＳ Ｐゴシック" pitchFamily="1" charset="-128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9AF56B16-D967-4933-A82B-0EA4E3B82F3C}"/>
              </a:ext>
            </a:extLst>
          </p:cNvPr>
          <p:cNvSpPr/>
          <p:nvPr/>
        </p:nvSpPr>
        <p:spPr>
          <a:xfrm>
            <a:off x="292100" y="1423590"/>
            <a:ext cx="1148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>
              <a:spcBef>
                <a:spcPts val="600"/>
              </a:spcBef>
              <a:spcAft>
                <a:spcPts val="600"/>
              </a:spcAft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Comune singolo avente un numero complessivo di residenti superiore alle 10.000 unità (al 31/12/2017);</a:t>
            </a:r>
          </a:p>
          <a:p>
            <a:pPr marL="380990" indent="-380990">
              <a:spcBef>
                <a:spcPts val="600"/>
              </a:spcBef>
              <a:spcAft>
                <a:spcPts val="600"/>
              </a:spcAft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Unione, associazione e consorzio di comuni (il cui numero complessivo di residenti, anche in aggregazione con altri soggetti, deve essere compreso tra 10.000 e 50.000 unità al 31/12/2017);</a:t>
            </a:r>
          </a:p>
          <a:p>
            <a:pPr marL="380990" indent="-380990">
              <a:spcBef>
                <a:spcPts val="600"/>
              </a:spcBef>
              <a:spcAft>
                <a:spcPts val="600"/>
              </a:spcAft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Raggruppamento di comuni (il cui numero complessivo di residenti deve essere compreso tra 10.000 e 50.000 unità al 31/12/2017);</a:t>
            </a:r>
          </a:p>
          <a:p>
            <a:pPr marL="380990" indent="-380990">
              <a:spcBef>
                <a:spcPts val="600"/>
              </a:spcBef>
              <a:spcAft>
                <a:spcPts val="600"/>
              </a:spcAft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Comunità montana e provincia; </a:t>
            </a:r>
          </a:p>
          <a:p>
            <a:pPr marL="380990" indent="-380990">
              <a:spcBef>
                <a:spcPts val="600"/>
              </a:spcBef>
              <a:spcAft>
                <a:spcPts val="600"/>
              </a:spcAft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Ente no profit </a:t>
            </a:r>
            <a:r>
              <a:rPr lang="it-IT" sz="1600" dirty="0">
                <a:latin typeface="Montserrat" panose="00000500000000000000" pitchFamily="2" charset="0"/>
                <a:sym typeface="Wingdings" panose="05000000000000000000" pitchFamily="2" charset="2"/>
              </a:rPr>
              <a:t> operativi da almeno tre anni e proprietari o titolari di diritto di utilizzo di un immobile di proprietà pubblica</a:t>
            </a:r>
            <a:endParaRPr lang="it-IT" sz="1600" dirty="0">
              <a:latin typeface="Montserrat" panose="00000500000000000000" pitchFamily="2" charset="0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D247EFD9-5BE7-47F8-83ED-0146601FF088}"/>
              </a:ext>
            </a:extLst>
          </p:cNvPr>
          <p:cNvSpPr/>
          <p:nvPr/>
        </p:nvSpPr>
        <p:spPr>
          <a:xfrm>
            <a:off x="419100" y="4348128"/>
            <a:ext cx="3431028" cy="1528945"/>
          </a:xfrm>
          <a:prstGeom prst="rect">
            <a:avLst/>
          </a:prstGeom>
          <a:solidFill>
            <a:srgbClr val="82D2A0">
              <a:alpha val="54000"/>
            </a:srgb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Montserrat" panose="00000500000000000000" pitchFamily="2" charset="0"/>
              </a:rPr>
              <a:t>Sono esclusi gli enti pubblici con contratti di fornitura</a:t>
            </a:r>
          </a:p>
          <a:p>
            <a:r>
              <a:rPr lang="it-IT" dirty="0">
                <a:solidFill>
                  <a:schemeClr val="tx2"/>
                </a:solidFill>
                <a:latin typeface="Montserrat" panose="00000500000000000000" pitchFamily="2" charset="0"/>
              </a:rPr>
              <a:t>di energia con scadenza oltre giugno 2020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300FFCA4-CD33-475B-88C0-CA30D5724432}"/>
              </a:ext>
            </a:extLst>
          </p:cNvPr>
          <p:cNvSpPr/>
          <p:nvPr/>
        </p:nvSpPr>
        <p:spPr>
          <a:xfrm>
            <a:off x="4279116" y="4726197"/>
            <a:ext cx="3172411" cy="1528945"/>
          </a:xfrm>
          <a:prstGeom prst="rect">
            <a:avLst/>
          </a:prstGeom>
          <a:solidFill>
            <a:srgbClr val="82D2A0">
              <a:alpha val="54000"/>
            </a:srgb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Montserrat" panose="00000500000000000000" pitchFamily="2" charset="0"/>
              </a:rPr>
              <a:t>I comuni devono avere approvato il Piano d’Azione per l’Energia Sostenibile (PAES) in Consiglio Comunale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B93249D8-C1AB-4FD9-90CA-25FCAF42F536}"/>
              </a:ext>
            </a:extLst>
          </p:cNvPr>
          <p:cNvSpPr/>
          <p:nvPr/>
        </p:nvSpPr>
        <p:spPr>
          <a:xfrm>
            <a:off x="7937500" y="4877316"/>
            <a:ext cx="3835400" cy="1816266"/>
          </a:xfrm>
          <a:prstGeom prst="rect">
            <a:avLst/>
          </a:prstGeom>
          <a:solidFill>
            <a:srgbClr val="82D2A0">
              <a:alpha val="54000"/>
            </a:srgb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Montserrat" panose="00000500000000000000" pitchFamily="2" charset="0"/>
              </a:rPr>
              <a:t>Sono esclusi gli enti le cui proprietà siano state oggetto di progetti finanziati nelle diverse edizioni del bando «Comuni efficienti» e nella precedente Call for </a:t>
            </a:r>
            <a:r>
              <a:rPr lang="it-IT" dirty="0" err="1">
                <a:solidFill>
                  <a:schemeClr val="tx2"/>
                </a:solidFill>
                <a:latin typeface="Montserrat" panose="00000500000000000000" pitchFamily="2" charset="0"/>
              </a:rPr>
              <a:t>interest</a:t>
            </a:r>
            <a:endParaRPr lang="it-IT" dirty="0">
              <a:solidFill>
                <a:schemeClr val="tx2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94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olo 1">
            <a:extLst>
              <a:ext uri="{FF2B5EF4-FFF2-40B4-BE49-F238E27FC236}">
                <a16:creationId xmlns:a16="http://schemas.microsoft.com/office/drawing/2014/main" id="{64A5A4AB-8B25-4808-9C48-28FA0AD4236E}"/>
              </a:ext>
            </a:extLst>
          </p:cNvPr>
          <p:cNvSpPr txBox="1">
            <a:spLocks/>
          </p:cNvSpPr>
          <p:nvPr/>
        </p:nvSpPr>
        <p:spPr>
          <a:xfrm>
            <a:off x="1764607" y="441327"/>
            <a:ext cx="9166371" cy="81011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685800">
              <a:lnSpc>
                <a:spcPct val="90000"/>
              </a:lnSpc>
              <a:spcBef>
                <a:spcPct val="0"/>
              </a:spcBef>
              <a:buNone/>
              <a:defRPr sz="2800" b="0" i="0">
                <a:solidFill>
                  <a:srgbClr val="708C67"/>
                </a:solidFill>
                <a:latin typeface="Montserrat" pitchFamily="2" charset="77"/>
                <a:ea typeface="ＭＳ Ｐゴシック" pitchFamily="1" charset="-128"/>
                <a:cs typeface="+mj-cs"/>
              </a:defRPr>
            </a:lvl1pPr>
          </a:lstStyle>
          <a:p>
            <a:r>
              <a:rPr lang="it-IT" dirty="0"/>
              <a:t>STRATEGIA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58CCE3B1-E11F-48AE-AF36-336584031BA1}"/>
              </a:ext>
            </a:extLst>
          </p:cNvPr>
          <p:cNvSpPr/>
          <p:nvPr/>
        </p:nvSpPr>
        <p:spPr>
          <a:xfrm>
            <a:off x="377277" y="1786035"/>
            <a:ext cx="11104880" cy="95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867" dirty="0">
                <a:solidFill>
                  <a:srgbClr val="C00000"/>
                </a:solidFill>
                <a:latin typeface="Montserrat" panose="00000500000000000000" pitchFamily="2" charset="0"/>
              </a:rPr>
              <a:t>Ai partecipanti è richiesta la disponibilità a formare aggregazioni territoriali con altri enti. </a:t>
            </a:r>
          </a:p>
          <a:p>
            <a:pPr algn="just"/>
            <a:r>
              <a:rPr lang="it-IT" sz="1867" dirty="0">
                <a:latin typeface="Montserrat" panose="00000500000000000000" pitchFamily="2" charset="0"/>
              </a:rPr>
              <a:t>Successivamente alle attività preliminari, potrebbero emergere potenziali sinergie tra i diversi comuni/raggruppamenti di comuni. </a:t>
            </a:r>
          </a:p>
        </p:txBody>
      </p:sp>
      <p:cxnSp>
        <p:nvCxnSpPr>
          <p:cNvPr id="26" name="Connettore 1 5">
            <a:extLst>
              <a:ext uri="{FF2B5EF4-FFF2-40B4-BE49-F238E27FC236}">
                <a16:creationId xmlns:a16="http://schemas.microsoft.com/office/drawing/2014/main" id="{5FD918B5-AF86-45CE-94FD-DFC18843205C}"/>
              </a:ext>
            </a:extLst>
          </p:cNvPr>
          <p:cNvCxnSpPr/>
          <p:nvPr/>
        </p:nvCxnSpPr>
        <p:spPr>
          <a:xfrm flipH="1">
            <a:off x="377278" y="1803363"/>
            <a:ext cx="11104881" cy="0"/>
          </a:xfrm>
          <a:prstGeom prst="line">
            <a:avLst/>
          </a:prstGeom>
          <a:ln w="25400"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6">
            <a:extLst>
              <a:ext uri="{FF2B5EF4-FFF2-40B4-BE49-F238E27FC236}">
                <a16:creationId xmlns:a16="http://schemas.microsoft.com/office/drawing/2014/main" id="{6F0CCD32-5BA4-4744-B45A-4739A4653AA3}"/>
              </a:ext>
            </a:extLst>
          </p:cNvPr>
          <p:cNvCxnSpPr/>
          <p:nvPr/>
        </p:nvCxnSpPr>
        <p:spPr>
          <a:xfrm>
            <a:off x="377277" y="1786035"/>
            <a:ext cx="0" cy="984885"/>
          </a:xfrm>
          <a:prstGeom prst="line">
            <a:avLst/>
          </a:prstGeom>
          <a:ln w="25400"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11">
            <a:extLst>
              <a:ext uri="{FF2B5EF4-FFF2-40B4-BE49-F238E27FC236}">
                <a16:creationId xmlns:a16="http://schemas.microsoft.com/office/drawing/2014/main" id="{82CB7048-DA46-42E4-9AA7-E946012C313A}"/>
              </a:ext>
            </a:extLst>
          </p:cNvPr>
          <p:cNvCxnSpPr/>
          <p:nvPr/>
        </p:nvCxnSpPr>
        <p:spPr>
          <a:xfrm>
            <a:off x="6649590" y="3819199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12">
            <a:extLst>
              <a:ext uri="{FF2B5EF4-FFF2-40B4-BE49-F238E27FC236}">
                <a16:creationId xmlns:a16="http://schemas.microsoft.com/office/drawing/2014/main" id="{51E5B60C-4052-46B3-B589-32F7DED7CFC3}"/>
              </a:ext>
            </a:extLst>
          </p:cNvPr>
          <p:cNvCxnSpPr/>
          <p:nvPr/>
        </p:nvCxnSpPr>
        <p:spPr>
          <a:xfrm>
            <a:off x="6649590" y="3971599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13">
            <a:extLst>
              <a:ext uri="{FF2B5EF4-FFF2-40B4-BE49-F238E27FC236}">
                <a16:creationId xmlns:a16="http://schemas.microsoft.com/office/drawing/2014/main" id="{9C8A0B56-80DE-48A1-8D4E-DC8C36959FF1}"/>
              </a:ext>
            </a:extLst>
          </p:cNvPr>
          <p:cNvCxnSpPr/>
          <p:nvPr/>
        </p:nvCxnSpPr>
        <p:spPr>
          <a:xfrm>
            <a:off x="6659959" y="4114473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14">
            <a:extLst>
              <a:ext uri="{FF2B5EF4-FFF2-40B4-BE49-F238E27FC236}">
                <a16:creationId xmlns:a16="http://schemas.microsoft.com/office/drawing/2014/main" id="{00DA2580-7F6A-4AA7-8F0C-484467BACDC4}"/>
              </a:ext>
            </a:extLst>
          </p:cNvPr>
          <p:cNvCxnSpPr/>
          <p:nvPr/>
        </p:nvCxnSpPr>
        <p:spPr>
          <a:xfrm>
            <a:off x="6659959" y="4238299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15">
            <a:extLst>
              <a:ext uri="{FF2B5EF4-FFF2-40B4-BE49-F238E27FC236}">
                <a16:creationId xmlns:a16="http://schemas.microsoft.com/office/drawing/2014/main" id="{B9B203C4-BCF9-418E-A85B-C901AA08EF37}"/>
              </a:ext>
            </a:extLst>
          </p:cNvPr>
          <p:cNvCxnSpPr/>
          <p:nvPr/>
        </p:nvCxnSpPr>
        <p:spPr>
          <a:xfrm>
            <a:off x="6659959" y="4412279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16">
            <a:extLst>
              <a:ext uri="{FF2B5EF4-FFF2-40B4-BE49-F238E27FC236}">
                <a16:creationId xmlns:a16="http://schemas.microsoft.com/office/drawing/2014/main" id="{7E6DF74E-BCD3-48C4-9B32-641266950944}"/>
              </a:ext>
            </a:extLst>
          </p:cNvPr>
          <p:cNvCxnSpPr/>
          <p:nvPr/>
        </p:nvCxnSpPr>
        <p:spPr>
          <a:xfrm>
            <a:off x="6659959" y="4581199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e 33">
            <a:extLst>
              <a:ext uri="{FF2B5EF4-FFF2-40B4-BE49-F238E27FC236}">
                <a16:creationId xmlns:a16="http://schemas.microsoft.com/office/drawing/2014/main" id="{8D6F6092-6EE5-4A00-8219-782D0E80C55A}"/>
              </a:ext>
            </a:extLst>
          </p:cNvPr>
          <p:cNvSpPr/>
          <p:nvPr/>
        </p:nvSpPr>
        <p:spPr>
          <a:xfrm>
            <a:off x="6561955" y="3928729"/>
            <a:ext cx="461859" cy="244745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C46FC784-89CD-4C57-B3FF-D8935D781669}"/>
              </a:ext>
            </a:extLst>
          </p:cNvPr>
          <p:cNvSpPr/>
          <p:nvPr/>
        </p:nvSpPr>
        <p:spPr>
          <a:xfrm>
            <a:off x="6614854" y="3743357"/>
            <a:ext cx="342521" cy="149425"/>
          </a:xfrm>
          <a:prstGeom prst="ellipse">
            <a:avLst/>
          </a:prstGeom>
          <a:noFill/>
          <a:ln w="12700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37415D69-6C9D-4633-A332-57CE9AAFF2EA}"/>
              </a:ext>
            </a:extLst>
          </p:cNvPr>
          <p:cNvSpPr/>
          <p:nvPr/>
        </p:nvSpPr>
        <p:spPr>
          <a:xfrm>
            <a:off x="6627976" y="4495832"/>
            <a:ext cx="342521" cy="149425"/>
          </a:xfrm>
          <a:prstGeom prst="ellipse">
            <a:avLst/>
          </a:prstGeom>
          <a:noFill/>
          <a:ln w="12700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0E43961B-7753-4FC8-932D-A4721DB16412}"/>
              </a:ext>
            </a:extLst>
          </p:cNvPr>
          <p:cNvSpPr/>
          <p:nvPr/>
        </p:nvSpPr>
        <p:spPr>
          <a:xfrm>
            <a:off x="6614854" y="4196093"/>
            <a:ext cx="342521" cy="149425"/>
          </a:xfrm>
          <a:prstGeom prst="ellipse">
            <a:avLst/>
          </a:prstGeom>
          <a:noFill/>
          <a:ln w="12700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6207131B-B3CD-497D-888E-F37007D67CBA}"/>
              </a:ext>
            </a:extLst>
          </p:cNvPr>
          <p:cNvCxnSpPr/>
          <p:nvPr/>
        </p:nvCxnSpPr>
        <p:spPr>
          <a:xfrm>
            <a:off x="7063062" y="4085143"/>
            <a:ext cx="1917397" cy="745996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1DA9369D-9E4A-40EB-9E5D-6B578DD64CEC}"/>
              </a:ext>
            </a:extLst>
          </p:cNvPr>
          <p:cNvCxnSpPr/>
          <p:nvPr/>
        </p:nvCxnSpPr>
        <p:spPr>
          <a:xfrm>
            <a:off x="6970497" y="3810644"/>
            <a:ext cx="2009964" cy="385448"/>
          </a:xfrm>
          <a:prstGeom prst="straightConnector1">
            <a:avLst/>
          </a:prstGeom>
          <a:ln w="12700">
            <a:solidFill>
              <a:srgbClr val="82D2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DF54B807-C2B2-470C-B1E7-6DD922B6FC8D}"/>
              </a:ext>
            </a:extLst>
          </p:cNvPr>
          <p:cNvCxnSpPr>
            <a:stCxn id="37" idx="6"/>
          </p:cNvCxnSpPr>
          <p:nvPr/>
        </p:nvCxnSpPr>
        <p:spPr>
          <a:xfrm>
            <a:off x="6957374" y="4270806"/>
            <a:ext cx="2023085" cy="6565"/>
          </a:xfrm>
          <a:prstGeom prst="straightConnector1">
            <a:avLst/>
          </a:prstGeom>
          <a:ln w="12700">
            <a:solidFill>
              <a:srgbClr val="82D2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71550F6E-A632-42AA-9419-2DA180AE3446}"/>
              </a:ext>
            </a:extLst>
          </p:cNvPr>
          <p:cNvCxnSpPr/>
          <p:nvPr/>
        </p:nvCxnSpPr>
        <p:spPr>
          <a:xfrm flipV="1">
            <a:off x="6970497" y="4345517"/>
            <a:ext cx="2009964" cy="225027"/>
          </a:xfrm>
          <a:prstGeom prst="straightConnector1">
            <a:avLst/>
          </a:prstGeom>
          <a:ln w="12700">
            <a:solidFill>
              <a:srgbClr val="82D2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32">
            <a:extLst>
              <a:ext uri="{FF2B5EF4-FFF2-40B4-BE49-F238E27FC236}">
                <a16:creationId xmlns:a16="http://schemas.microsoft.com/office/drawing/2014/main" id="{1B795F83-3011-49A0-A384-4384593684BA}"/>
              </a:ext>
            </a:extLst>
          </p:cNvPr>
          <p:cNvCxnSpPr/>
          <p:nvPr/>
        </p:nvCxnSpPr>
        <p:spPr>
          <a:xfrm>
            <a:off x="9285136" y="4117004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33">
            <a:extLst>
              <a:ext uri="{FF2B5EF4-FFF2-40B4-BE49-F238E27FC236}">
                <a16:creationId xmlns:a16="http://schemas.microsoft.com/office/drawing/2014/main" id="{103D6FB9-D239-47CE-BF65-7AE24C0BB494}"/>
              </a:ext>
            </a:extLst>
          </p:cNvPr>
          <p:cNvCxnSpPr/>
          <p:nvPr/>
        </p:nvCxnSpPr>
        <p:spPr>
          <a:xfrm>
            <a:off x="9285136" y="4269404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34">
            <a:extLst>
              <a:ext uri="{FF2B5EF4-FFF2-40B4-BE49-F238E27FC236}">
                <a16:creationId xmlns:a16="http://schemas.microsoft.com/office/drawing/2014/main" id="{64F4437E-8113-4DFC-B9B2-1AD5B66A0C68}"/>
              </a:ext>
            </a:extLst>
          </p:cNvPr>
          <p:cNvCxnSpPr/>
          <p:nvPr/>
        </p:nvCxnSpPr>
        <p:spPr>
          <a:xfrm>
            <a:off x="9275519" y="4412279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e 44">
            <a:extLst>
              <a:ext uri="{FF2B5EF4-FFF2-40B4-BE49-F238E27FC236}">
                <a16:creationId xmlns:a16="http://schemas.microsoft.com/office/drawing/2014/main" id="{2862A27E-7DEB-4CA7-94B6-063F16E1B0A0}"/>
              </a:ext>
            </a:extLst>
          </p:cNvPr>
          <p:cNvSpPr/>
          <p:nvPr/>
        </p:nvSpPr>
        <p:spPr>
          <a:xfrm>
            <a:off x="9150049" y="4690340"/>
            <a:ext cx="474372" cy="383579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cxnSp>
        <p:nvCxnSpPr>
          <p:cNvPr id="46" name="Connettore 1 36">
            <a:extLst>
              <a:ext uri="{FF2B5EF4-FFF2-40B4-BE49-F238E27FC236}">
                <a16:creationId xmlns:a16="http://schemas.microsoft.com/office/drawing/2014/main" id="{A23A1292-C3CA-4C94-AAC2-9C20B9F6FF37}"/>
              </a:ext>
            </a:extLst>
          </p:cNvPr>
          <p:cNvCxnSpPr/>
          <p:nvPr/>
        </p:nvCxnSpPr>
        <p:spPr>
          <a:xfrm>
            <a:off x="9253434" y="4799701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37">
            <a:extLst>
              <a:ext uri="{FF2B5EF4-FFF2-40B4-BE49-F238E27FC236}">
                <a16:creationId xmlns:a16="http://schemas.microsoft.com/office/drawing/2014/main" id="{A4F1463A-02AE-43C7-8BDE-C9760E07D7F5}"/>
              </a:ext>
            </a:extLst>
          </p:cNvPr>
          <p:cNvCxnSpPr/>
          <p:nvPr/>
        </p:nvCxnSpPr>
        <p:spPr>
          <a:xfrm>
            <a:off x="9253434" y="4952101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e 47">
            <a:extLst>
              <a:ext uri="{FF2B5EF4-FFF2-40B4-BE49-F238E27FC236}">
                <a16:creationId xmlns:a16="http://schemas.microsoft.com/office/drawing/2014/main" id="{4E984279-20CF-4F30-9E59-C351D798629E}"/>
              </a:ext>
            </a:extLst>
          </p:cNvPr>
          <p:cNvSpPr/>
          <p:nvPr/>
        </p:nvSpPr>
        <p:spPr>
          <a:xfrm>
            <a:off x="9111480" y="4025535"/>
            <a:ext cx="619765" cy="490539"/>
          </a:xfrm>
          <a:prstGeom prst="ellipse">
            <a:avLst/>
          </a:prstGeom>
          <a:noFill/>
          <a:ln w="12700">
            <a:solidFill>
              <a:srgbClr val="82D2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sp>
        <p:nvSpPr>
          <p:cNvPr id="49" name="Ovale 48">
            <a:extLst>
              <a:ext uri="{FF2B5EF4-FFF2-40B4-BE49-F238E27FC236}">
                <a16:creationId xmlns:a16="http://schemas.microsoft.com/office/drawing/2014/main" id="{860C889E-186B-42D3-9E33-061CF8E4849D}"/>
              </a:ext>
            </a:extLst>
          </p:cNvPr>
          <p:cNvSpPr/>
          <p:nvPr/>
        </p:nvSpPr>
        <p:spPr>
          <a:xfrm>
            <a:off x="6621626" y="4366766"/>
            <a:ext cx="335749" cy="99375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4BA3FB26-6C31-49A0-A1D9-6EDC580D5E75}"/>
              </a:ext>
            </a:extLst>
          </p:cNvPr>
          <p:cNvCxnSpPr/>
          <p:nvPr/>
        </p:nvCxnSpPr>
        <p:spPr>
          <a:xfrm>
            <a:off x="7063061" y="4456662"/>
            <a:ext cx="2048419" cy="877012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41">
            <a:extLst>
              <a:ext uri="{FF2B5EF4-FFF2-40B4-BE49-F238E27FC236}">
                <a16:creationId xmlns:a16="http://schemas.microsoft.com/office/drawing/2014/main" id="{8354C439-9439-49D6-9DCB-9DEB6234CAAE}"/>
              </a:ext>
            </a:extLst>
          </p:cNvPr>
          <p:cNvCxnSpPr/>
          <p:nvPr/>
        </p:nvCxnSpPr>
        <p:spPr>
          <a:xfrm>
            <a:off x="9258378" y="5378123"/>
            <a:ext cx="2523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e 51">
            <a:extLst>
              <a:ext uri="{FF2B5EF4-FFF2-40B4-BE49-F238E27FC236}">
                <a16:creationId xmlns:a16="http://schemas.microsoft.com/office/drawing/2014/main" id="{92D49587-69A0-436C-B26F-19FA77B0AEF0}"/>
              </a:ext>
            </a:extLst>
          </p:cNvPr>
          <p:cNvSpPr/>
          <p:nvPr/>
        </p:nvSpPr>
        <p:spPr>
          <a:xfrm>
            <a:off x="9220045" y="5303412"/>
            <a:ext cx="342521" cy="149425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59FBEDD6-AC28-4EBF-9BFF-05E1E46CD05A}"/>
              </a:ext>
            </a:extLst>
          </p:cNvPr>
          <p:cNvSpPr txBox="1"/>
          <p:nvPr/>
        </p:nvSpPr>
        <p:spPr>
          <a:xfrm>
            <a:off x="10069928" y="4088002"/>
            <a:ext cx="1634392" cy="379656"/>
          </a:xfrm>
          <a:prstGeom prst="rect">
            <a:avLst/>
          </a:prstGeom>
          <a:solidFill>
            <a:srgbClr val="82D2A0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it-IT" sz="1867" dirty="0">
                <a:latin typeface="Montserrat" panose="00000500000000000000" pitchFamily="2" charset="0"/>
              </a:rPr>
              <a:t>Territorio  A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084FDCAB-2885-4DFA-B82C-05D5A49DB928}"/>
              </a:ext>
            </a:extLst>
          </p:cNvPr>
          <p:cNvSpPr txBox="1"/>
          <p:nvPr/>
        </p:nvSpPr>
        <p:spPr>
          <a:xfrm>
            <a:off x="10069923" y="4645257"/>
            <a:ext cx="1695352" cy="379656"/>
          </a:xfrm>
          <a:prstGeom prst="rect">
            <a:avLst/>
          </a:prstGeom>
          <a:solidFill>
            <a:srgbClr val="FFC000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it-IT" sz="1867" dirty="0">
                <a:latin typeface="Montserrat" panose="00000500000000000000" pitchFamily="2" charset="0"/>
              </a:rPr>
              <a:t>Territorio B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7B3A984D-9E38-4C67-B300-664DAF0F1600}"/>
              </a:ext>
            </a:extLst>
          </p:cNvPr>
          <p:cNvSpPr txBox="1"/>
          <p:nvPr/>
        </p:nvSpPr>
        <p:spPr>
          <a:xfrm>
            <a:off x="10069928" y="5208847"/>
            <a:ext cx="1695347" cy="379656"/>
          </a:xfrm>
          <a:prstGeom prst="rect">
            <a:avLst/>
          </a:prstGeom>
          <a:solidFill>
            <a:srgbClr val="C00000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it-IT" sz="1867" dirty="0">
                <a:latin typeface="Montserrat" panose="00000500000000000000" pitchFamily="2" charset="0"/>
              </a:rPr>
              <a:t>Territorio C</a:t>
            </a: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522D2D61-EE6B-437E-99C7-7D1D4FB660AF}"/>
              </a:ext>
            </a:extLst>
          </p:cNvPr>
          <p:cNvSpPr/>
          <p:nvPr/>
        </p:nvSpPr>
        <p:spPr>
          <a:xfrm>
            <a:off x="6406198" y="3599147"/>
            <a:ext cx="752329" cy="1108708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latin typeface="Montserrat" panose="00000500000000000000" pitchFamily="2" charset="0"/>
            </a:endParaRP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9E7A512B-6EB0-40C3-8B9E-72FDD35A5ABE}"/>
              </a:ext>
            </a:extLst>
          </p:cNvPr>
          <p:cNvSpPr txBox="1"/>
          <p:nvPr/>
        </p:nvSpPr>
        <p:spPr>
          <a:xfrm>
            <a:off x="5830128" y="3009510"/>
            <a:ext cx="1823656" cy="37965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it-IT" sz="1867" b="1" dirty="0">
                <a:solidFill>
                  <a:srgbClr val="7030A0"/>
                </a:solidFill>
                <a:latin typeface="Montserrat" panose="00000500000000000000" pitchFamily="2" charset="0"/>
              </a:rPr>
              <a:t>BENEFICIARI</a:t>
            </a:r>
          </a:p>
        </p:txBody>
      </p:sp>
      <p:cxnSp>
        <p:nvCxnSpPr>
          <p:cNvPr id="58" name="Connettore 1 49">
            <a:extLst>
              <a:ext uri="{FF2B5EF4-FFF2-40B4-BE49-F238E27FC236}">
                <a16:creationId xmlns:a16="http://schemas.microsoft.com/office/drawing/2014/main" id="{CCC3FC1F-70DC-4FB0-9C82-7A11F83A6A3F}"/>
              </a:ext>
            </a:extLst>
          </p:cNvPr>
          <p:cNvCxnSpPr/>
          <p:nvPr/>
        </p:nvCxnSpPr>
        <p:spPr>
          <a:xfrm>
            <a:off x="6228663" y="6205743"/>
            <a:ext cx="3332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B4208CDF-3325-45DD-A632-634C6C8E6829}"/>
              </a:ext>
            </a:extLst>
          </p:cNvPr>
          <p:cNvSpPr txBox="1"/>
          <p:nvPr/>
        </p:nvSpPr>
        <p:spPr>
          <a:xfrm>
            <a:off x="6676353" y="6095342"/>
            <a:ext cx="4602925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00000"/>
                </a:solidFill>
                <a:latin typeface="Montserrat" panose="00000500000000000000" pitchFamily="2" charset="0"/>
              </a:rPr>
              <a:t>Comune singolo, raggruppamento di enti</a:t>
            </a:r>
          </a:p>
        </p:txBody>
      </p:sp>
      <p:cxnSp>
        <p:nvCxnSpPr>
          <p:cNvPr id="60" name="Connettore 1 59">
            <a:extLst>
              <a:ext uri="{FF2B5EF4-FFF2-40B4-BE49-F238E27FC236}">
                <a16:creationId xmlns:a16="http://schemas.microsoft.com/office/drawing/2014/main" id="{FA5FE1D8-CD66-4D72-8D37-63701FE5B4FD}"/>
              </a:ext>
            </a:extLst>
          </p:cNvPr>
          <p:cNvCxnSpPr>
            <a:cxnSpLocks/>
          </p:cNvCxnSpPr>
          <p:nvPr/>
        </p:nvCxnSpPr>
        <p:spPr>
          <a:xfrm>
            <a:off x="5975251" y="3441285"/>
            <a:ext cx="0" cy="1409841"/>
          </a:xfrm>
          <a:prstGeom prst="line">
            <a:avLst/>
          </a:prstGeom>
          <a:ln w="25400"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2">
            <a:extLst>
              <a:ext uri="{FF2B5EF4-FFF2-40B4-BE49-F238E27FC236}">
                <a16:creationId xmlns:a16="http://schemas.microsoft.com/office/drawing/2014/main" id="{01C5AE18-51B8-4D31-9111-3C2612799F80}"/>
              </a:ext>
            </a:extLst>
          </p:cNvPr>
          <p:cNvCxnSpPr/>
          <p:nvPr/>
        </p:nvCxnSpPr>
        <p:spPr>
          <a:xfrm flipH="1" flipV="1">
            <a:off x="5949148" y="3461271"/>
            <a:ext cx="792808" cy="6132"/>
          </a:xfrm>
          <a:prstGeom prst="line">
            <a:avLst/>
          </a:prstGeom>
          <a:ln w="25400"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7">
            <a:extLst>
              <a:ext uri="{FF2B5EF4-FFF2-40B4-BE49-F238E27FC236}">
                <a16:creationId xmlns:a16="http://schemas.microsoft.com/office/drawing/2014/main" id="{ADAC83A1-0136-40E0-A80C-F666CB38AF4D}"/>
              </a:ext>
            </a:extLst>
          </p:cNvPr>
          <p:cNvCxnSpPr/>
          <p:nvPr/>
        </p:nvCxnSpPr>
        <p:spPr>
          <a:xfrm flipH="1" flipV="1">
            <a:off x="5967672" y="4836375"/>
            <a:ext cx="792808" cy="6132"/>
          </a:xfrm>
          <a:prstGeom prst="line">
            <a:avLst/>
          </a:prstGeom>
          <a:ln w="25400">
            <a:solidFill>
              <a:srgbClr val="82D2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ttangolo 62">
            <a:extLst>
              <a:ext uri="{FF2B5EF4-FFF2-40B4-BE49-F238E27FC236}">
                <a16:creationId xmlns:a16="http://schemas.microsoft.com/office/drawing/2014/main" id="{0E1F1BE0-141A-49D2-B825-4FD9C7574E81}"/>
              </a:ext>
            </a:extLst>
          </p:cNvPr>
          <p:cNvSpPr/>
          <p:nvPr/>
        </p:nvSpPr>
        <p:spPr>
          <a:xfrm>
            <a:off x="360028" y="3487389"/>
            <a:ext cx="55809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it-IT" sz="1600" i="1" dirty="0">
                <a:latin typeface="Montserrat" panose="00000500000000000000" pitchFamily="2" charset="0"/>
              </a:rPr>
              <a:t>Screening</a:t>
            </a:r>
            <a:r>
              <a:rPr lang="it-IT" sz="1600" dirty="0">
                <a:latin typeface="Montserrat" panose="00000500000000000000" pitchFamily="2" charset="0"/>
              </a:rPr>
              <a:t> per stabilire se tutte le proprietà, pubbliche e private, indicate nella manifestazione di interesse abbiano le caratteristiche strutturali adeguate, perché possano essere oggetto di una riqualificazione energetica efficace ed efficiente. </a:t>
            </a:r>
            <a:endParaRPr lang="it-IT" sz="1600" u="sng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90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olo 1">
            <a:extLst>
              <a:ext uri="{FF2B5EF4-FFF2-40B4-BE49-F238E27FC236}">
                <a16:creationId xmlns:a16="http://schemas.microsoft.com/office/drawing/2014/main" id="{0BFBCEAD-3C90-4A01-B41F-84999B360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768" y="262117"/>
            <a:ext cx="9166371" cy="810119"/>
          </a:xfrm>
        </p:spPr>
        <p:txBody>
          <a:bodyPr vert="horz" lIns="91440" tIns="45720" rIns="91440" bIns="45720" rtlCol="0" anchor="t">
            <a:normAutofit fontScale="97500"/>
          </a:bodyPr>
          <a:lstStyle/>
          <a:p>
            <a:pPr algn="ctr"/>
            <a:r>
              <a:rPr lang="it-IT" dirty="0">
                <a:ea typeface="ＭＳ Ｐゴシック" pitchFamily="1" charset="-128"/>
              </a:rPr>
              <a:t>CRITERI DI VALUTAZIONE DI MERITO</a:t>
            </a:r>
          </a:p>
        </p:txBody>
      </p:sp>
      <p:sp>
        <p:nvSpPr>
          <p:cNvPr id="65" name="Rettangolo 64">
            <a:extLst>
              <a:ext uri="{FF2B5EF4-FFF2-40B4-BE49-F238E27FC236}">
                <a16:creationId xmlns:a16="http://schemas.microsoft.com/office/drawing/2014/main" id="{F23516B9-45AE-472E-B703-2FC0032DFCA4}"/>
              </a:ext>
            </a:extLst>
          </p:cNvPr>
          <p:cNvSpPr/>
          <p:nvPr/>
        </p:nvSpPr>
        <p:spPr>
          <a:xfrm>
            <a:off x="381000" y="840461"/>
            <a:ext cx="11430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u="sng" dirty="0">
                <a:latin typeface="Montserrat" panose="00000500000000000000" pitchFamily="2" charset="0"/>
              </a:rPr>
              <a:t>Verrà assegnata priorità alle manifestazioni di interesse che presentino i seguenti elementi:</a:t>
            </a:r>
          </a:p>
          <a:p>
            <a:endParaRPr lang="it-IT" sz="1600" b="1" u="sng" dirty="0">
              <a:solidFill>
                <a:srgbClr val="C00000"/>
              </a:solidFill>
              <a:latin typeface="Montserrat" panose="00000500000000000000" pitchFamily="2" charset="0"/>
            </a:endParaRPr>
          </a:p>
          <a:p>
            <a:r>
              <a:rPr lang="it-IT" sz="1600" dirty="0">
                <a:solidFill>
                  <a:srgbClr val="C00000"/>
                </a:solidFill>
                <a:latin typeface="Montserrat" panose="00000500000000000000" pitchFamily="2" charset="0"/>
              </a:rPr>
              <a:t>Contesto energetico 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aggregazioni con un elevato numero di comuni (consistente numero di edifici e/o punti luce);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elevato consumo complessivo di energia elettrica dell’illuminazione pubblica;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elevato consumo complessivo di energia degli edifici pubblici;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presenza ed elevato consumo complessivo di energia degli edifici degli enti non profit;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elevato costo complessivo per l’acquisto di energia elettrica, termica e per le spese di manutenzione degli impianti;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elevata presenza di edifici per i quali è utilizzato il gasolio come vettore energetico per la climatizzazione invernale. </a:t>
            </a:r>
          </a:p>
          <a:p>
            <a:pPr lvl="0">
              <a:buClr>
                <a:srgbClr val="82D2A0"/>
              </a:buClr>
            </a:pPr>
            <a:endParaRPr lang="it-IT" sz="1600" b="1" dirty="0">
              <a:solidFill>
                <a:srgbClr val="C00000"/>
              </a:solidFill>
              <a:latin typeface="Montserrat" panose="00000500000000000000" pitchFamily="2" charset="0"/>
            </a:endParaRPr>
          </a:p>
          <a:p>
            <a:pPr lvl="0">
              <a:buClr>
                <a:srgbClr val="82D2A0"/>
              </a:buClr>
            </a:pPr>
            <a:r>
              <a:rPr lang="it-IT" sz="1600" dirty="0">
                <a:solidFill>
                  <a:srgbClr val="C00000"/>
                </a:solidFill>
                <a:latin typeface="Montserrat" panose="00000500000000000000" pitchFamily="2" charset="0"/>
              </a:rPr>
              <a:t>Contesto territoriale 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presenza di documentazione tecnica relativa alla proposta progettuale (audit energetici, studi di fattibilità, PAES ecc.);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disponibilità di risorse economiche a supporto della realizzazione degli interventi (ad es. contributi da bandi comunitari, nazionali o regionali, risorse proprie, altro);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partecipazione di enti pubblici i cui organi di governo abbiano un mandato residuo di durata tale da garantire l’avvio e la continuità delle procedure e la realizzazione degli interventi;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presenza di certificazioni energetico-ambientali, quali Sistema di Gestione dell’Energia (SGE) ISO 50001, Sistemi di Gestione Ambientale (SGA) ISO 14001, EMAS;</a:t>
            </a:r>
          </a:p>
          <a:p>
            <a:pPr marL="380990" indent="-380990">
              <a:buClr>
                <a:srgbClr val="82D2A0"/>
              </a:buClr>
              <a:buFont typeface="Wingdings" panose="05000000000000000000" pitchFamily="2" charset="2"/>
              <a:buChar char="Ø"/>
            </a:pPr>
            <a:r>
              <a:rPr lang="it-IT" sz="1600" dirty="0">
                <a:latin typeface="Montserrat" panose="00000500000000000000" pitchFamily="2" charset="0"/>
              </a:rPr>
              <a:t>elevato numero di enti che abbiano già ottenuto il trasferimento dell’impianto di illuminazione pubblica a seguito della procedura di riscatto (per i progetti che riguardano l’illuminazione pubblica).</a:t>
            </a:r>
          </a:p>
        </p:txBody>
      </p:sp>
    </p:spTree>
    <p:extLst>
      <p:ext uri="{BB962C8B-B14F-4D97-AF65-F5344CB8AC3E}">
        <p14:creationId xmlns:p14="http://schemas.microsoft.com/office/powerpoint/2010/main" val="176101968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MBIENTE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ERSONA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RICERCA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AR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B197BC96265F54DADA5DCF729817CA4" ma:contentTypeVersion="8" ma:contentTypeDescription="Creare un nuovo documento." ma:contentTypeScope="" ma:versionID="dcc961209cd72e29a015d89b9707d816">
  <xsd:schema xmlns:xsd="http://www.w3.org/2001/XMLSchema" xmlns:xs="http://www.w3.org/2001/XMLSchema" xmlns:p="http://schemas.microsoft.com/office/2006/metadata/properties" xmlns:ns2="ef3d00bc-822b-4de5-b47f-e58296aae88d" xmlns:ns3="54bd347f-f46b-4fdf-9551-176a06eb4720" targetNamespace="http://schemas.microsoft.com/office/2006/metadata/properties" ma:root="true" ma:fieldsID="a22f80291e4b5749a11f5270e31b232c" ns2:_="" ns3:_="">
    <xsd:import namespace="ef3d00bc-822b-4de5-b47f-e58296aae88d"/>
    <xsd:import namespace="54bd347f-f46b-4fdf-9551-176a06eb47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3d00bc-822b-4de5-b47f-e58296aae8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d347f-f46b-4fdf-9551-176a06eb472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3791CA-105B-4844-90C9-477481FB99E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54bd347f-f46b-4fdf-9551-176a06eb4720"/>
    <ds:schemaRef ds:uri="http://schemas.microsoft.com/office/infopath/2007/PartnerControls"/>
    <ds:schemaRef ds:uri="ef3d00bc-822b-4de5-b47f-e58296aae88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C05B3EA-73D5-4DF5-8BD7-0E955868E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3d00bc-822b-4de5-b47f-e58296aae88d"/>
    <ds:schemaRef ds:uri="54bd347f-f46b-4fdf-9551-176a06eb4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A314CC-7704-450D-B6C1-AFC32F504F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1067</Words>
  <Application>Microsoft Office PowerPoint</Application>
  <PresentationFormat>Widescreen</PresentationFormat>
  <Paragraphs>182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5</vt:i4>
      </vt:variant>
      <vt:variant>
        <vt:lpstr>Titoli diapositive</vt:lpstr>
      </vt:variant>
      <vt:variant>
        <vt:i4>11</vt:i4>
      </vt:variant>
    </vt:vector>
  </HeadingPairs>
  <TitlesOfParts>
    <vt:vector size="23" baseType="lpstr">
      <vt:lpstr>ＭＳ Ｐゴシック</vt:lpstr>
      <vt:lpstr>Arial</vt:lpstr>
      <vt:lpstr>Calibri</vt:lpstr>
      <vt:lpstr>Montserrat</vt:lpstr>
      <vt:lpstr>Montserrat Medium</vt:lpstr>
      <vt:lpstr>Trebuchet MS</vt:lpstr>
      <vt:lpstr>Wingdings</vt:lpstr>
      <vt:lpstr>1_Tema di Office</vt:lpstr>
      <vt:lpstr>AMBIENTE </vt:lpstr>
      <vt:lpstr>PERSONA </vt:lpstr>
      <vt:lpstr>RICERCA </vt:lpstr>
      <vt:lpstr>ARTE</vt:lpstr>
      <vt:lpstr>Progetto «Territori Virtuosi» Call for interest 2018</vt:lpstr>
      <vt:lpstr>IL PROGETTO «TERRITORI VIRTUOSI»</vt:lpstr>
      <vt:lpstr>SCHEMA DI PROGETTO</vt:lpstr>
      <vt:lpstr>ATTIVITÀ PRELIMINARI  (già concluse per gli enti selezionati nel 2017)</vt:lpstr>
      <vt:lpstr>ASSISTENZA TECNICA (in corso per gli enti selezionati nel 2017) </vt:lpstr>
      <vt:lpstr>Call for interest 2018</vt:lpstr>
      <vt:lpstr>ENTI AMMISSIBILI </vt:lpstr>
      <vt:lpstr>Presentazione standard di PowerPoint</vt:lpstr>
      <vt:lpstr>CRITERI DI VALUTAZIONE DI MERITO</vt:lpstr>
      <vt:lpstr>MODALITÀ DI PRESENTAZIONE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Niccolò Desii</dc:creator>
  <cp:lastModifiedBy>Federico Beffa</cp:lastModifiedBy>
  <cp:revision>66</cp:revision>
  <dcterms:created xsi:type="dcterms:W3CDTF">2018-01-22T13:02:41Z</dcterms:created>
  <dcterms:modified xsi:type="dcterms:W3CDTF">2018-04-13T11:06:55Z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0x0101001B197BC96265F54DADA5DCF729817CA4</vt:lpwstr>
  </property>
</Properties>
</file>